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52"/>
  </p:notesMasterIdLst>
  <p:sldIdLst>
    <p:sldId id="256" r:id="rId2"/>
    <p:sldId id="259" r:id="rId3"/>
    <p:sldId id="260" r:id="rId4"/>
    <p:sldId id="271" r:id="rId5"/>
    <p:sldId id="267" r:id="rId6"/>
    <p:sldId id="261" r:id="rId7"/>
    <p:sldId id="262" r:id="rId8"/>
    <p:sldId id="264" r:id="rId9"/>
    <p:sldId id="265" r:id="rId10"/>
    <p:sldId id="277" r:id="rId11"/>
    <p:sldId id="519" r:id="rId12"/>
    <p:sldId id="286" r:id="rId13"/>
    <p:sldId id="292" r:id="rId14"/>
    <p:sldId id="505" r:id="rId15"/>
    <p:sldId id="263" r:id="rId16"/>
    <p:sldId id="520" r:id="rId17"/>
    <p:sldId id="299" r:id="rId18"/>
    <p:sldId id="307" r:id="rId19"/>
    <p:sldId id="316" r:id="rId20"/>
    <p:sldId id="506" r:id="rId21"/>
    <p:sldId id="461" r:id="rId22"/>
    <p:sldId id="407" r:id="rId23"/>
    <p:sldId id="424" r:id="rId24"/>
    <p:sldId id="507" r:id="rId25"/>
    <p:sldId id="266" r:id="rId26"/>
    <p:sldId id="274" r:id="rId27"/>
    <p:sldId id="269" r:id="rId28"/>
    <p:sldId id="270" r:id="rId29"/>
    <p:sldId id="508" r:id="rId30"/>
    <p:sldId id="268" r:id="rId31"/>
    <p:sldId id="512" r:id="rId32"/>
    <p:sldId id="513" r:id="rId33"/>
    <p:sldId id="516" r:id="rId34"/>
    <p:sldId id="514" r:id="rId35"/>
    <p:sldId id="515" r:id="rId36"/>
    <p:sldId id="272" r:id="rId37"/>
    <p:sldId id="517" r:id="rId38"/>
    <p:sldId id="518" r:id="rId39"/>
    <p:sldId id="509" r:id="rId40"/>
    <p:sldId id="349" r:id="rId41"/>
    <p:sldId id="362" r:id="rId42"/>
    <p:sldId id="326" r:id="rId43"/>
    <p:sldId id="337" r:id="rId44"/>
    <p:sldId id="376" r:id="rId45"/>
    <p:sldId id="391" r:id="rId46"/>
    <p:sldId id="510" r:id="rId47"/>
    <p:sldId id="442" r:id="rId48"/>
    <p:sldId id="503" r:id="rId49"/>
    <p:sldId id="502" r:id="rId50"/>
    <p:sldId id="511" r:id="rId51"/>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2787"/>
    <p:restoredTop sz="90929"/>
  </p:normalViewPr>
  <p:slideViewPr>
    <p:cSldViewPr>
      <p:cViewPr varScale="1">
        <p:scale>
          <a:sx n="41" d="100"/>
          <a:sy n="41" d="100"/>
        </p:scale>
        <p:origin x="-114" y="-6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074"/>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png"/></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2.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1026"/>
          <p:cNvSpPr>
            <a:spLocks noGrp="1" noChangeArrowheads="1"/>
          </p:cNvSpPr>
          <p:nvPr>
            <p:ph type="hdr" sz="quarter"/>
          </p:nvPr>
        </p:nvSpPr>
        <p:spPr bwMode="auto">
          <a:xfrm>
            <a:off x="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27651" name="Rectangle 1027"/>
          <p:cNvSpPr>
            <a:spLocks noGrp="1" noChangeArrowheads="1"/>
          </p:cNvSpPr>
          <p:nvPr>
            <p:ph type="dt" idx="1"/>
          </p:nvPr>
        </p:nvSpPr>
        <p:spPr bwMode="auto">
          <a:xfrm>
            <a:off x="388620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54276" name="Rectangle 1028"/>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7653" name="Rectangle 1029"/>
          <p:cNvSpPr>
            <a:spLocks noGrp="1" noChangeArrowheads="1"/>
          </p:cNvSpPr>
          <p:nvPr>
            <p:ph type="body" sz="quarter" idx="3"/>
          </p:nvPr>
        </p:nvSpPr>
        <p:spPr bwMode="auto">
          <a:xfrm>
            <a:off x="914400" y="4343400"/>
            <a:ext cx="5029200" cy="41148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7654" name="Rectangle 1030"/>
          <p:cNvSpPr>
            <a:spLocks noGrp="1" noChangeArrowheads="1"/>
          </p:cNvSpPr>
          <p:nvPr>
            <p:ph type="ftr" sz="quarter" idx="4"/>
          </p:nvPr>
        </p:nvSpPr>
        <p:spPr bwMode="auto">
          <a:xfrm>
            <a:off x="0" y="86868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27655" name="Rectangle 1031"/>
          <p:cNvSpPr>
            <a:spLocks noGrp="1" noChangeArrowheads="1"/>
          </p:cNvSpPr>
          <p:nvPr>
            <p:ph type="sldNum" sz="quarter" idx="5"/>
          </p:nvPr>
        </p:nvSpPr>
        <p:spPr bwMode="auto">
          <a:xfrm>
            <a:off x="3886200" y="86868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1FCDC2DC-5F4A-46BD-9271-4150DF3669E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1031"/>
          <p:cNvSpPr>
            <a:spLocks noGrp="1" noChangeArrowheads="1"/>
          </p:cNvSpPr>
          <p:nvPr>
            <p:ph type="sldNum" sz="quarter" idx="5"/>
          </p:nvPr>
        </p:nvSpPr>
        <p:spPr>
          <a:noFill/>
        </p:spPr>
        <p:txBody>
          <a:bodyPr/>
          <a:lstStyle/>
          <a:p>
            <a:fld id="{C477F558-F82B-443A-BCED-3826F6507384}" type="slidenum">
              <a:rPr lang="en-US"/>
              <a:pPr/>
              <a:t>10</a:t>
            </a:fld>
            <a:endParaRPr lang="en-US"/>
          </a:p>
        </p:txBody>
      </p:sp>
      <p:sp>
        <p:nvSpPr>
          <p:cNvPr id="55299" name="Rectangle 2"/>
          <p:cNvSpPr>
            <a:spLocks noGrp="1" noChangeArrowheads="1"/>
          </p:cNvSpPr>
          <p:nvPr>
            <p:ph type="body" idx="1"/>
          </p:nvPr>
        </p:nvSpPr>
        <p:spPr>
          <a:noFill/>
          <a:ln w="9525"/>
        </p:spPr>
        <p:txBody>
          <a:bodyPr lIns="90476" tIns="44444" rIns="90476" bIns="44444"/>
          <a:lstStyle/>
          <a:p>
            <a:endParaRPr lang="en-US" smtClean="0"/>
          </a:p>
        </p:txBody>
      </p:sp>
      <p:sp>
        <p:nvSpPr>
          <p:cNvPr id="55300" name="Rectangle 3"/>
          <p:cNvSpPr>
            <a:spLocks noChangeArrowheads="1" noTextEdit="1"/>
          </p:cNvSpPr>
          <p:nvPr>
            <p:ph type="sldImg"/>
          </p:nvPr>
        </p:nvSpPr>
        <p:spPr>
          <a:ln w="12700" cap="flat">
            <a:solidFill>
              <a:schemeClr val="tx1"/>
            </a:solidFill>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7"/>
          <p:cNvGrpSpPr>
            <a:grpSpLocks/>
          </p:cNvGrpSpPr>
          <p:nvPr/>
        </p:nvGrpSpPr>
        <p:grpSpPr bwMode="auto">
          <a:xfrm>
            <a:off x="0" y="-6350"/>
            <a:ext cx="9142413" cy="6856413"/>
            <a:chOff x="0" y="-4"/>
            <a:chExt cx="5759" cy="4319"/>
          </a:xfrm>
        </p:grpSpPr>
        <p:grpSp>
          <p:nvGrpSpPr>
            <p:cNvPr id="5" name="Group 8"/>
            <p:cNvGrpSpPr>
              <a:grpSpLocks/>
            </p:cNvGrpSpPr>
            <p:nvPr/>
          </p:nvGrpSpPr>
          <p:grpSpPr bwMode="auto">
            <a:xfrm>
              <a:off x="33" y="-4"/>
              <a:ext cx="328" cy="3928"/>
              <a:chOff x="33" y="-4"/>
              <a:chExt cx="328" cy="3928"/>
            </a:xfrm>
          </p:grpSpPr>
          <p:sp>
            <p:nvSpPr>
              <p:cNvPr id="21" name="Rectangle 9"/>
              <p:cNvSpPr>
                <a:spLocks noChangeArrowheads="1"/>
              </p:cNvSpPr>
              <p:nvPr/>
            </p:nvSpPr>
            <p:spPr bwMode="auto">
              <a:xfrm>
                <a:off x="33" y="110"/>
                <a:ext cx="106" cy="3814"/>
              </a:xfrm>
              <a:prstGeom prst="rect">
                <a:avLst/>
              </a:prstGeom>
              <a:gradFill rotWithShape="0">
                <a:gsLst>
                  <a:gs pos="0">
                    <a:schemeClr val="hlink"/>
                  </a:gs>
                  <a:gs pos="100000">
                    <a:schemeClr val="accent2"/>
                  </a:gs>
                </a:gsLst>
                <a:lin ang="5400000" scaled="1"/>
              </a:gradFill>
              <a:ln w="9525">
                <a:noFill/>
                <a:miter lim="800000"/>
                <a:headEnd/>
                <a:tailEnd/>
              </a:ln>
              <a:effectLst/>
            </p:spPr>
            <p:txBody>
              <a:bodyPr/>
              <a:lstStyle/>
              <a:p>
                <a:pPr>
                  <a:defRPr/>
                </a:pPr>
                <a:endParaRPr lang="en-IN"/>
              </a:p>
            </p:txBody>
          </p:sp>
          <p:grpSp>
            <p:nvGrpSpPr>
              <p:cNvPr id="22" name="Group 10"/>
              <p:cNvGrpSpPr>
                <a:grpSpLocks/>
              </p:cNvGrpSpPr>
              <p:nvPr/>
            </p:nvGrpSpPr>
            <p:grpSpPr bwMode="auto">
              <a:xfrm>
                <a:off x="41" y="-4"/>
                <a:ext cx="320" cy="205"/>
                <a:chOff x="41" y="-4"/>
                <a:chExt cx="320" cy="205"/>
              </a:xfrm>
            </p:grpSpPr>
            <p:sp>
              <p:nvSpPr>
                <p:cNvPr id="23" name="Oval 11"/>
                <p:cNvSpPr>
                  <a:spLocks noChangeArrowheads="1"/>
                </p:cNvSpPr>
                <p:nvPr/>
              </p:nvSpPr>
              <p:spPr bwMode="auto">
                <a:xfrm>
                  <a:off x="41" y="48"/>
                  <a:ext cx="113" cy="107"/>
                </a:xfrm>
                <a:prstGeom prst="ellipse">
                  <a:avLst/>
                </a:prstGeom>
                <a:solidFill>
                  <a:schemeClr val="hlink"/>
                </a:solidFill>
                <a:ln w="9525">
                  <a:noFill/>
                  <a:round/>
                  <a:headEnd/>
                  <a:tailEnd/>
                </a:ln>
                <a:effectLst/>
              </p:spPr>
              <p:txBody>
                <a:bodyPr/>
                <a:lstStyle/>
                <a:p>
                  <a:pPr>
                    <a:defRPr/>
                  </a:pPr>
                  <a:endParaRPr lang="en-IN"/>
                </a:p>
              </p:txBody>
            </p:sp>
            <p:sp>
              <p:nvSpPr>
                <p:cNvPr id="24" name="AutoShape 12"/>
                <p:cNvSpPr>
                  <a:spLocks noChangeArrowheads="1"/>
                </p:cNvSpPr>
                <p:nvPr/>
              </p:nvSpPr>
              <p:spPr bwMode="auto">
                <a:xfrm>
                  <a:off x="104" y="-4"/>
                  <a:ext cx="257" cy="205"/>
                </a:xfrm>
                <a:prstGeom prst="rightArrow">
                  <a:avLst>
                    <a:gd name="adj1" fmla="val 50000"/>
                    <a:gd name="adj2" fmla="val 62689"/>
                  </a:avLst>
                </a:prstGeom>
                <a:solidFill>
                  <a:schemeClr val="hlink"/>
                </a:solidFill>
                <a:ln w="9525">
                  <a:noFill/>
                  <a:miter lim="800000"/>
                  <a:headEnd/>
                  <a:tailEnd/>
                </a:ln>
                <a:effectLst/>
              </p:spPr>
              <p:txBody>
                <a:bodyPr/>
                <a:lstStyle/>
                <a:p>
                  <a:pPr>
                    <a:defRPr/>
                  </a:pPr>
                  <a:endParaRPr lang="en-IN"/>
                </a:p>
              </p:txBody>
            </p:sp>
          </p:grpSp>
        </p:grpSp>
        <p:grpSp>
          <p:nvGrpSpPr>
            <p:cNvPr id="6" name="Group 13"/>
            <p:cNvGrpSpPr>
              <a:grpSpLocks/>
            </p:cNvGrpSpPr>
            <p:nvPr/>
          </p:nvGrpSpPr>
          <p:grpSpPr bwMode="auto">
            <a:xfrm>
              <a:off x="411" y="44"/>
              <a:ext cx="5348" cy="322"/>
              <a:chOff x="411" y="44"/>
              <a:chExt cx="5348" cy="322"/>
            </a:xfrm>
          </p:grpSpPr>
          <p:sp>
            <p:nvSpPr>
              <p:cNvPr id="17" name="Rectangle 14"/>
              <p:cNvSpPr>
                <a:spLocks noChangeArrowheads="1"/>
              </p:cNvSpPr>
              <p:nvPr/>
            </p:nvSpPr>
            <p:spPr bwMode="auto">
              <a:xfrm>
                <a:off x="411" y="44"/>
                <a:ext cx="5256" cy="103"/>
              </a:xfrm>
              <a:prstGeom prst="rect">
                <a:avLst/>
              </a:prstGeom>
              <a:gradFill rotWithShape="0">
                <a:gsLst>
                  <a:gs pos="0">
                    <a:schemeClr val="hlink"/>
                  </a:gs>
                  <a:gs pos="100000">
                    <a:schemeClr val="accent1"/>
                  </a:gs>
                </a:gsLst>
                <a:lin ang="0" scaled="1"/>
              </a:gradFill>
              <a:ln w="9525">
                <a:noFill/>
                <a:miter lim="800000"/>
                <a:headEnd/>
                <a:tailEnd/>
              </a:ln>
              <a:effectLst/>
            </p:spPr>
            <p:txBody>
              <a:bodyPr/>
              <a:lstStyle/>
              <a:p>
                <a:pPr>
                  <a:defRPr/>
                </a:pPr>
                <a:endParaRPr lang="en-IN"/>
              </a:p>
            </p:txBody>
          </p:sp>
          <p:grpSp>
            <p:nvGrpSpPr>
              <p:cNvPr id="18" name="Group 15"/>
              <p:cNvGrpSpPr>
                <a:grpSpLocks/>
              </p:cNvGrpSpPr>
              <p:nvPr/>
            </p:nvGrpSpPr>
            <p:grpSpPr bwMode="auto">
              <a:xfrm>
                <a:off x="5563" y="45"/>
                <a:ext cx="196" cy="321"/>
                <a:chOff x="5563" y="45"/>
                <a:chExt cx="196" cy="321"/>
              </a:xfrm>
            </p:grpSpPr>
            <p:sp>
              <p:nvSpPr>
                <p:cNvPr id="19" name="Oval 16"/>
                <p:cNvSpPr>
                  <a:spLocks noChangeArrowheads="1"/>
                </p:cNvSpPr>
                <p:nvPr/>
              </p:nvSpPr>
              <p:spPr bwMode="auto">
                <a:xfrm>
                  <a:off x="5607" y="45"/>
                  <a:ext cx="104" cy="113"/>
                </a:xfrm>
                <a:prstGeom prst="ellipse">
                  <a:avLst/>
                </a:prstGeom>
                <a:solidFill>
                  <a:schemeClr val="accent1"/>
                </a:solidFill>
                <a:ln w="9525">
                  <a:noFill/>
                  <a:round/>
                  <a:headEnd/>
                  <a:tailEnd/>
                </a:ln>
                <a:effectLst/>
              </p:spPr>
              <p:txBody>
                <a:bodyPr/>
                <a:lstStyle/>
                <a:p>
                  <a:pPr>
                    <a:defRPr/>
                  </a:pPr>
                  <a:endParaRPr lang="en-IN"/>
                </a:p>
              </p:txBody>
            </p:sp>
            <p:sp>
              <p:nvSpPr>
                <p:cNvPr id="20" name="AutoShape 17"/>
                <p:cNvSpPr>
                  <a:spLocks noChangeArrowheads="1"/>
                </p:cNvSpPr>
                <p:nvPr/>
              </p:nvSpPr>
              <p:spPr bwMode="auto">
                <a:xfrm>
                  <a:off x="5563" y="107"/>
                  <a:ext cx="196" cy="259"/>
                </a:xfrm>
                <a:prstGeom prst="downArrow">
                  <a:avLst>
                    <a:gd name="adj1" fmla="val 50000"/>
                    <a:gd name="adj2" fmla="val 66078"/>
                  </a:avLst>
                </a:prstGeom>
                <a:solidFill>
                  <a:schemeClr val="accent1"/>
                </a:solidFill>
                <a:ln w="9525">
                  <a:noFill/>
                  <a:miter lim="800000"/>
                  <a:headEnd/>
                  <a:tailEnd/>
                </a:ln>
                <a:effectLst/>
              </p:spPr>
              <p:txBody>
                <a:bodyPr/>
                <a:lstStyle/>
                <a:p>
                  <a:pPr>
                    <a:defRPr/>
                  </a:pPr>
                  <a:endParaRPr lang="en-IN"/>
                </a:p>
              </p:txBody>
            </p:sp>
          </p:grpSp>
        </p:grpSp>
        <p:grpSp>
          <p:nvGrpSpPr>
            <p:cNvPr id="7" name="Group 18"/>
            <p:cNvGrpSpPr>
              <a:grpSpLocks/>
            </p:cNvGrpSpPr>
            <p:nvPr/>
          </p:nvGrpSpPr>
          <p:grpSpPr bwMode="auto">
            <a:xfrm>
              <a:off x="0" y="3958"/>
              <a:ext cx="5347" cy="323"/>
              <a:chOff x="0" y="3958"/>
              <a:chExt cx="5347" cy="323"/>
            </a:xfrm>
          </p:grpSpPr>
          <p:sp>
            <p:nvSpPr>
              <p:cNvPr id="13" name="Rectangle 19"/>
              <p:cNvSpPr>
                <a:spLocks noChangeArrowheads="1"/>
              </p:cNvSpPr>
              <p:nvPr/>
            </p:nvSpPr>
            <p:spPr bwMode="auto">
              <a:xfrm>
                <a:off x="94" y="4178"/>
                <a:ext cx="5253" cy="103"/>
              </a:xfrm>
              <a:prstGeom prst="rect">
                <a:avLst/>
              </a:prstGeom>
              <a:gradFill rotWithShape="0">
                <a:gsLst>
                  <a:gs pos="0">
                    <a:schemeClr val="accent2"/>
                  </a:gs>
                  <a:gs pos="100000">
                    <a:schemeClr val="folHlink"/>
                  </a:gs>
                </a:gsLst>
                <a:lin ang="0" scaled="1"/>
              </a:gradFill>
              <a:ln w="9525">
                <a:noFill/>
                <a:miter lim="800000"/>
                <a:headEnd/>
                <a:tailEnd/>
              </a:ln>
              <a:effectLst/>
            </p:spPr>
            <p:txBody>
              <a:bodyPr/>
              <a:lstStyle/>
              <a:p>
                <a:pPr>
                  <a:defRPr/>
                </a:pPr>
                <a:endParaRPr lang="en-IN"/>
              </a:p>
            </p:txBody>
          </p:sp>
          <p:grpSp>
            <p:nvGrpSpPr>
              <p:cNvPr id="14" name="Group 20"/>
              <p:cNvGrpSpPr>
                <a:grpSpLocks/>
              </p:cNvGrpSpPr>
              <p:nvPr/>
            </p:nvGrpSpPr>
            <p:grpSpPr bwMode="auto">
              <a:xfrm>
                <a:off x="0" y="3958"/>
                <a:ext cx="195" cy="322"/>
                <a:chOff x="0" y="3958"/>
                <a:chExt cx="195" cy="322"/>
              </a:xfrm>
            </p:grpSpPr>
            <p:sp>
              <p:nvSpPr>
                <p:cNvPr id="15" name="Oval 21"/>
                <p:cNvSpPr>
                  <a:spLocks noChangeArrowheads="1"/>
                </p:cNvSpPr>
                <p:nvPr/>
              </p:nvSpPr>
              <p:spPr bwMode="auto">
                <a:xfrm>
                  <a:off x="48" y="4166"/>
                  <a:ext cx="104" cy="114"/>
                </a:xfrm>
                <a:prstGeom prst="ellipse">
                  <a:avLst/>
                </a:prstGeom>
                <a:solidFill>
                  <a:schemeClr val="accent2"/>
                </a:solidFill>
                <a:ln w="9525">
                  <a:noFill/>
                  <a:round/>
                  <a:headEnd/>
                  <a:tailEnd/>
                </a:ln>
                <a:effectLst/>
              </p:spPr>
              <p:txBody>
                <a:bodyPr/>
                <a:lstStyle/>
                <a:p>
                  <a:pPr>
                    <a:defRPr/>
                  </a:pPr>
                  <a:endParaRPr lang="en-IN"/>
                </a:p>
              </p:txBody>
            </p:sp>
            <p:sp>
              <p:nvSpPr>
                <p:cNvPr id="16" name="AutoShape 22"/>
                <p:cNvSpPr>
                  <a:spLocks noChangeArrowheads="1"/>
                </p:cNvSpPr>
                <p:nvPr/>
              </p:nvSpPr>
              <p:spPr bwMode="auto">
                <a:xfrm>
                  <a:off x="0" y="3958"/>
                  <a:ext cx="195" cy="259"/>
                </a:xfrm>
                <a:prstGeom prst="upArrow">
                  <a:avLst>
                    <a:gd name="adj1" fmla="val 50000"/>
                    <a:gd name="adj2" fmla="val 66404"/>
                  </a:avLst>
                </a:prstGeom>
                <a:solidFill>
                  <a:schemeClr val="accent2"/>
                </a:solidFill>
                <a:ln w="9525">
                  <a:noFill/>
                  <a:miter lim="800000"/>
                  <a:headEnd/>
                  <a:tailEnd/>
                </a:ln>
                <a:effectLst/>
              </p:spPr>
              <p:txBody>
                <a:bodyPr/>
                <a:lstStyle/>
                <a:p>
                  <a:pPr>
                    <a:defRPr/>
                  </a:pPr>
                  <a:endParaRPr lang="en-IN"/>
                </a:p>
              </p:txBody>
            </p:sp>
          </p:grpSp>
        </p:grpSp>
        <p:grpSp>
          <p:nvGrpSpPr>
            <p:cNvPr id="8" name="Group 23"/>
            <p:cNvGrpSpPr>
              <a:grpSpLocks/>
            </p:cNvGrpSpPr>
            <p:nvPr/>
          </p:nvGrpSpPr>
          <p:grpSpPr bwMode="auto">
            <a:xfrm>
              <a:off x="5398" y="401"/>
              <a:ext cx="320" cy="3914"/>
              <a:chOff x="5398" y="401"/>
              <a:chExt cx="320" cy="3914"/>
            </a:xfrm>
          </p:grpSpPr>
          <p:sp>
            <p:nvSpPr>
              <p:cNvPr id="9" name="Rectangle 8"/>
              <p:cNvSpPr>
                <a:spLocks noChangeArrowheads="1"/>
              </p:cNvSpPr>
              <p:nvPr/>
            </p:nvSpPr>
            <p:spPr bwMode="auto">
              <a:xfrm>
                <a:off x="5612" y="401"/>
                <a:ext cx="106" cy="3800"/>
              </a:xfrm>
              <a:prstGeom prst="rect">
                <a:avLst/>
              </a:prstGeom>
              <a:gradFill rotWithShape="0">
                <a:gsLst>
                  <a:gs pos="0">
                    <a:schemeClr val="accent1"/>
                  </a:gs>
                  <a:gs pos="100000">
                    <a:schemeClr val="folHlink"/>
                  </a:gs>
                </a:gsLst>
                <a:lin ang="5400000" scaled="1"/>
              </a:gradFill>
              <a:ln w="9525">
                <a:noFill/>
                <a:miter lim="800000"/>
                <a:headEnd/>
                <a:tailEnd/>
              </a:ln>
              <a:effectLst/>
            </p:spPr>
            <p:txBody>
              <a:bodyPr/>
              <a:lstStyle/>
              <a:p>
                <a:pPr>
                  <a:defRPr/>
                </a:pPr>
                <a:endParaRPr lang="en-IN"/>
              </a:p>
            </p:txBody>
          </p:sp>
          <p:grpSp>
            <p:nvGrpSpPr>
              <p:cNvPr id="10" name="Group 25"/>
              <p:cNvGrpSpPr>
                <a:grpSpLocks/>
              </p:cNvGrpSpPr>
              <p:nvPr/>
            </p:nvGrpSpPr>
            <p:grpSpPr bwMode="auto">
              <a:xfrm>
                <a:off x="5398" y="4111"/>
                <a:ext cx="320" cy="204"/>
                <a:chOff x="5398" y="4111"/>
                <a:chExt cx="320" cy="204"/>
              </a:xfrm>
            </p:grpSpPr>
            <p:sp>
              <p:nvSpPr>
                <p:cNvPr id="11" name="Oval 10"/>
                <p:cNvSpPr>
                  <a:spLocks noChangeArrowheads="1"/>
                </p:cNvSpPr>
                <p:nvPr/>
              </p:nvSpPr>
              <p:spPr bwMode="auto">
                <a:xfrm>
                  <a:off x="5605" y="4157"/>
                  <a:ext cx="113" cy="106"/>
                </a:xfrm>
                <a:prstGeom prst="ellipse">
                  <a:avLst/>
                </a:prstGeom>
                <a:solidFill>
                  <a:schemeClr val="folHlink"/>
                </a:solidFill>
                <a:ln w="9525">
                  <a:noFill/>
                  <a:round/>
                  <a:headEnd/>
                  <a:tailEnd/>
                </a:ln>
                <a:effectLst/>
              </p:spPr>
              <p:txBody>
                <a:bodyPr/>
                <a:lstStyle/>
                <a:p>
                  <a:pPr>
                    <a:defRPr/>
                  </a:pPr>
                  <a:endParaRPr lang="en-IN"/>
                </a:p>
              </p:txBody>
            </p:sp>
            <p:sp>
              <p:nvSpPr>
                <p:cNvPr id="12" name="AutoShape 27"/>
                <p:cNvSpPr>
                  <a:spLocks noChangeArrowheads="1"/>
                </p:cNvSpPr>
                <p:nvPr/>
              </p:nvSpPr>
              <p:spPr bwMode="auto">
                <a:xfrm>
                  <a:off x="5398" y="4111"/>
                  <a:ext cx="257" cy="204"/>
                </a:xfrm>
                <a:prstGeom prst="leftArrow">
                  <a:avLst>
                    <a:gd name="adj1" fmla="val 50000"/>
                    <a:gd name="adj2" fmla="val 62984"/>
                  </a:avLst>
                </a:prstGeom>
                <a:solidFill>
                  <a:schemeClr val="folHlink"/>
                </a:solidFill>
                <a:ln w="9525">
                  <a:noFill/>
                  <a:miter lim="800000"/>
                  <a:headEnd/>
                  <a:tailEnd/>
                </a:ln>
                <a:effectLst/>
              </p:spPr>
              <p:txBody>
                <a:bodyPr/>
                <a:lstStyle/>
                <a:p>
                  <a:pPr>
                    <a:defRPr/>
                  </a:pPr>
                  <a:endParaRPr lang="en-IN"/>
                </a:p>
              </p:txBody>
            </p:sp>
          </p:grpSp>
        </p:grpSp>
      </p:grpSp>
      <p:sp>
        <p:nvSpPr>
          <p:cNvPr id="3101" name="Rectangle 29"/>
          <p:cNvSpPr>
            <a:spLocks noGrp="1" noChangeArrowheads="1"/>
          </p:cNvSpPr>
          <p:nvPr>
            <p:ph type="ctrTitle" sz="quarter"/>
          </p:nvPr>
        </p:nvSpPr>
        <p:spPr>
          <a:xfrm>
            <a:off x="685800" y="2286000"/>
            <a:ext cx="7772400" cy="1143000"/>
          </a:xfrm>
          <a:ln w="12700" cap="sq">
            <a:headEnd type="none" w="sm" len="sm"/>
            <a:tailEnd type="none" w="sm" len="sm"/>
          </a:ln>
        </p:spPr>
        <p:txBody>
          <a:bodyPr lIns="91440" tIns="45720" rIns="91440" bIns="45720"/>
          <a:lstStyle>
            <a:lvl1pPr>
              <a:defRPr/>
            </a:lvl1pPr>
          </a:lstStyle>
          <a:p>
            <a:r>
              <a:rPr lang="en-US"/>
              <a:t>Click to edit Master title style</a:t>
            </a:r>
          </a:p>
        </p:txBody>
      </p:sp>
      <p:sp>
        <p:nvSpPr>
          <p:cNvPr id="3102" name="Rectangle 30"/>
          <p:cNvSpPr>
            <a:spLocks noGrp="1" noChangeArrowheads="1"/>
          </p:cNvSpPr>
          <p:nvPr>
            <p:ph type="subTitle" sz="quarter" idx="1"/>
          </p:nvPr>
        </p:nvSpPr>
        <p:spPr>
          <a:xfrm>
            <a:off x="1371600" y="3886200"/>
            <a:ext cx="6400800" cy="1752600"/>
          </a:xfrm>
          <a:ln w="12700" cap="sq">
            <a:headEnd type="none" w="sm" len="sm"/>
            <a:tailEnd type="none" w="sm" len="sm"/>
          </a:ln>
        </p:spPr>
        <p:txBody>
          <a:bodyPr lIns="91440" tIns="45720" rIns="91440" bIns="45720"/>
          <a:lstStyle>
            <a:lvl1pPr marL="0" indent="0" algn="ctr">
              <a:buFont typeface="Monotype Sorts" pitchFamily="2" charset="2"/>
              <a:buNone/>
              <a:defRPr/>
            </a:lvl1pPr>
          </a:lstStyle>
          <a:p>
            <a:r>
              <a:rPr lang="en-US"/>
              <a:t>Click to edit Master subtitle style</a:t>
            </a:r>
          </a:p>
        </p:txBody>
      </p:sp>
      <p:sp>
        <p:nvSpPr>
          <p:cNvPr id="25" name="Rectangle 4"/>
          <p:cNvSpPr>
            <a:spLocks noGrp="1" noChangeArrowheads="1"/>
          </p:cNvSpPr>
          <p:nvPr>
            <p:ph type="dt" sz="quarter" idx="10"/>
          </p:nvPr>
        </p:nvSpPr>
        <p:spPr>
          <a:xfrm>
            <a:off x="344488" y="6035675"/>
            <a:ext cx="2474912" cy="457200"/>
          </a:xfrm>
        </p:spPr>
        <p:txBody>
          <a:bodyPr/>
          <a:lstStyle>
            <a:lvl1pPr>
              <a:defRPr smtClean="0"/>
            </a:lvl1pPr>
          </a:lstStyle>
          <a:p>
            <a:pPr>
              <a:defRPr/>
            </a:pPr>
            <a:endParaRPr lang="en-US"/>
          </a:p>
        </p:txBody>
      </p:sp>
      <p:sp>
        <p:nvSpPr>
          <p:cNvPr id="26" name="Rectangle 5"/>
          <p:cNvSpPr>
            <a:spLocks noGrp="1" noChangeArrowheads="1"/>
          </p:cNvSpPr>
          <p:nvPr>
            <p:ph type="ftr" sz="quarter" idx="11"/>
          </p:nvPr>
        </p:nvSpPr>
        <p:spPr>
          <a:xfrm>
            <a:off x="2895600" y="6035675"/>
            <a:ext cx="3657600" cy="457200"/>
          </a:xfrm>
        </p:spPr>
        <p:txBody>
          <a:bodyPr/>
          <a:lstStyle>
            <a:lvl1pPr>
              <a:defRPr smtClean="0"/>
            </a:lvl1pPr>
          </a:lstStyle>
          <a:p>
            <a:pPr>
              <a:defRPr/>
            </a:pPr>
            <a:endParaRPr lang="en-US"/>
          </a:p>
        </p:txBody>
      </p:sp>
      <p:sp>
        <p:nvSpPr>
          <p:cNvPr id="27" name="Rectangle 6"/>
          <p:cNvSpPr>
            <a:spLocks noGrp="1" noChangeArrowheads="1"/>
          </p:cNvSpPr>
          <p:nvPr>
            <p:ph type="sldNum" sz="quarter" idx="12"/>
          </p:nvPr>
        </p:nvSpPr>
        <p:spPr>
          <a:xfrm>
            <a:off x="6629400" y="6035675"/>
            <a:ext cx="2170113" cy="444500"/>
          </a:xfrm>
        </p:spPr>
        <p:txBody>
          <a:bodyPr/>
          <a:lstStyle>
            <a:lvl1pPr>
              <a:defRPr smtClean="0"/>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endParaRPr lang="en-US"/>
          </a:p>
        </p:txBody>
      </p:sp>
      <p:sp>
        <p:nvSpPr>
          <p:cNvPr id="6" name="Rectangle 6"/>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35788" y="288925"/>
            <a:ext cx="2025650" cy="573087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55663" y="288925"/>
            <a:ext cx="5927725" cy="5730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endParaRPr lang="en-US"/>
          </a:p>
        </p:txBody>
      </p:sp>
      <p:sp>
        <p:nvSpPr>
          <p:cNvPr id="6" name="Rectangle 6"/>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1079500" y="288925"/>
            <a:ext cx="7726363" cy="1143000"/>
          </a:xfrm>
        </p:spPr>
        <p:txBody>
          <a:bodyPr/>
          <a:lstStyle/>
          <a:p>
            <a:r>
              <a:rPr lang="en-US" smtClean="0"/>
              <a:t>Click to edit Master title style</a:t>
            </a:r>
            <a:endParaRPr lang="en-IN"/>
          </a:p>
        </p:txBody>
      </p:sp>
      <p:sp>
        <p:nvSpPr>
          <p:cNvPr id="3" name="Content Placeholder 2"/>
          <p:cNvSpPr>
            <a:spLocks noGrp="1"/>
          </p:cNvSpPr>
          <p:nvPr>
            <p:ph sz="half" idx="1"/>
          </p:nvPr>
        </p:nvSpPr>
        <p:spPr>
          <a:xfrm>
            <a:off x="855663" y="1593850"/>
            <a:ext cx="3976687" cy="44259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984750" y="1593850"/>
            <a:ext cx="3976688" cy="44259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endParaRPr lang="en-US"/>
          </a:p>
        </p:txBody>
      </p:sp>
      <p:sp>
        <p:nvSpPr>
          <p:cNvPr id="7" name="Rectangle 6"/>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079500" y="288925"/>
            <a:ext cx="7726363" cy="1143000"/>
          </a:xfrm>
        </p:spPr>
        <p:txBody>
          <a:bodyPr/>
          <a:lstStyle/>
          <a:p>
            <a:r>
              <a:rPr lang="en-US" smtClean="0"/>
              <a:t>Click to edit Master title style</a:t>
            </a:r>
            <a:endParaRPr lang="en-IN"/>
          </a:p>
        </p:txBody>
      </p:sp>
      <p:sp>
        <p:nvSpPr>
          <p:cNvPr id="3" name="ClipArt Placeholder 2"/>
          <p:cNvSpPr>
            <a:spLocks noGrp="1"/>
          </p:cNvSpPr>
          <p:nvPr>
            <p:ph type="clipArt" sz="half" idx="1"/>
          </p:nvPr>
        </p:nvSpPr>
        <p:spPr>
          <a:xfrm>
            <a:off x="855663" y="1593850"/>
            <a:ext cx="3976687" cy="4425950"/>
          </a:xfrm>
        </p:spPr>
        <p:txBody>
          <a:bodyPr/>
          <a:lstStyle/>
          <a:p>
            <a:pPr lvl="0"/>
            <a:endParaRPr lang="en-IN" noProof="0" smtClean="0"/>
          </a:p>
        </p:txBody>
      </p:sp>
      <p:sp>
        <p:nvSpPr>
          <p:cNvPr id="4" name="Text Placeholder 3"/>
          <p:cNvSpPr>
            <a:spLocks noGrp="1"/>
          </p:cNvSpPr>
          <p:nvPr>
            <p:ph type="body" sz="half" idx="2"/>
          </p:nvPr>
        </p:nvSpPr>
        <p:spPr>
          <a:xfrm>
            <a:off x="4984750" y="1593850"/>
            <a:ext cx="3976688" cy="44259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endParaRPr lang="en-US"/>
          </a:p>
        </p:txBody>
      </p:sp>
      <p:sp>
        <p:nvSpPr>
          <p:cNvPr id="7" name="Rectangle 6"/>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endParaRPr lang="en-US"/>
          </a:p>
        </p:txBody>
      </p:sp>
      <p:sp>
        <p:nvSpPr>
          <p:cNvPr id="6" name="Rectangle 6"/>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endParaRPr lang="en-US"/>
          </a:p>
        </p:txBody>
      </p:sp>
      <p:sp>
        <p:nvSpPr>
          <p:cNvPr id="6" name="Rectangle 6"/>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55663" y="1593850"/>
            <a:ext cx="3976687" cy="4425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984750" y="1593850"/>
            <a:ext cx="3976688" cy="4425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endParaRPr lang="en-US"/>
          </a:p>
        </p:txBody>
      </p:sp>
      <p:sp>
        <p:nvSpPr>
          <p:cNvPr id="7" name="Rectangle 6"/>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sldNum" sz="quarter" idx="11"/>
          </p:nvPr>
        </p:nvSpPr>
        <p:spPr>
          <a:ln/>
        </p:spPr>
        <p:txBody>
          <a:bodyPr/>
          <a:lstStyle>
            <a:lvl1pPr>
              <a:defRPr/>
            </a:lvl1pPr>
          </a:lstStyle>
          <a:p>
            <a:pPr>
              <a:defRPr/>
            </a:pPr>
            <a:endParaRPr lang="en-US"/>
          </a:p>
        </p:txBody>
      </p:sp>
      <p:sp>
        <p:nvSpPr>
          <p:cNvPr id="9" name="Rectangle 6"/>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sldNum" sz="quarter" idx="11"/>
          </p:nvPr>
        </p:nvSpPr>
        <p:spPr>
          <a:ln/>
        </p:spPr>
        <p:txBody>
          <a:bodyPr/>
          <a:lstStyle>
            <a:lvl1pPr>
              <a:defRPr/>
            </a:lvl1pPr>
          </a:lstStyle>
          <a:p>
            <a:pPr>
              <a:defRPr/>
            </a:pPr>
            <a:endParaRPr lang="en-US"/>
          </a:p>
        </p:txBody>
      </p:sp>
      <p:sp>
        <p:nvSpPr>
          <p:cNvPr id="5" name="Rectangle 6"/>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sldNum" sz="quarter" idx="11"/>
          </p:nvPr>
        </p:nvSpPr>
        <p:spPr>
          <a:ln/>
        </p:spPr>
        <p:txBody>
          <a:bodyPr/>
          <a:lstStyle>
            <a:lvl1pPr>
              <a:defRPr/>
            </a:lvl1pPr>
          </a:lstStyle>
          <a:p>
            <a:pPr>
              <a:defRPr/>
            </a:pPr>
            <a:endParaRPr lang="en-US"/>
          </a:p>
        </p:txBody>
      </p:sp>
      <p:sp>
        <p:nvSpPr>
          <p:cNvPr id="4" name="Rectangle 6"/>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endParaRPr lang="en-US"/>
          </a:p>
        </p:txBody>
      </p:sp>
      <p:sp>
        <p:nvSpPr>
          <p:cNvPr id="7" name="Rectangle 6"/>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IN"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endParaRPr lang="en-US"/>
          </a:p>
        </p:txBody>
      </p:sp>
      <p:sp>
        <p:nvSpPr>
          <p:cNvPr id="7" name="Rectangle 6"/>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36362B"/>
            </a:gs>
            <a:gs pos="100000">
              <a:schemeClr val="bg1"/>
            </a:gs>
          </a:gsLst>
          <a:lin ang="5400000" scaled="1"/>
        </a:gra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1079500" y="288925"/>
            <a:ext cx="7726363"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9219" name="Rectangle 3"/>
          <p:cNvSpPr>
            <a:spLocks noGrp="1" noChangeArrowheads="1"/>
          </p:cNvSpPr>
          <p:nvPr>
            <p:ph type="body" idx="1"/>
          </p:nvPr>
        </p:nvSpPr>
        <p:spPr bwMode="auto">
          <a:xfrm>
            <a:off x="855663" y="1593850"/>
            <a:ext cx="8105775" cy="442595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2" name="Rectangle 4"/>
          <p:cNvSpPr>
            <a:spLocks noGrp="1" noChangeArrowheads="1"/>
          </p:cNvSpPr>
          <p:nvPr>
            <p:ph type="dt" sz="half" idx="2"/>
          </p:nvPr>
        </p:nvSpPr>
        <p:spPr bwMode="auto">
          <a:xfrm>
            <a:off x="838200" y="6235700"/>
            <a:ext cx="2449513"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smtClean="0"/>
            </a:lvl1pPr>
          </a:lstStyle>
          <a:p>
            <a:pPr>
              <a:defRPr/>
            </a:pPr>
            <a:endParaRPr lang="en-US"/>
          </a:p>
        </p:txBody>
      </p:sp>
      <p:sp>
        <p:nvSpPr>
          <p:cNvPr id="2053" name="Rectangle 5"/>
          <p:cNvSpPr>
            <a:spLocks noGrp="1" noChangeArrowheads="1"/>
          </p:cNvSpPr>
          <p:nvPr>
            <p:ph type="sldNum" sz="quarter" idx="4"/>
          </p:nvPr>
        </p:nvSpPr>
        <p:spPr bwMode="auto">
          <a:xfrm>
            <a:off x="6553200" y="6224588"/>
            <a:ext cx="2420938"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smtClean="0"/>
            </a:lvl1pPr>
          </a:lstStyle>
          <a:p>
            <a:pPr>
              <a:defRPr/>
            </a:pPr>
            <a:endParaRPr lang="en-US"/>
          </a:p>
        </p:txBody>
      </p:sp>
      <p:sp>
        <p:nvSpPr>
          <p:cNvPr id="2054" name="Rectangle 6"/>
          <p:cNvSpPr>
            <a:spLocks noGrp="1" noChangeArrowheads="1"/>
          </p:cNvSpPr>
          <p:nvPr>
            <p:ph type="ftr" sz="quarter" idx="3"/>
          </p:nvPr>
        </p:nvSpPr>
        <p:spPr bwMode="auto">
          <a:xfrm>
            <a:off x="3484563" y="6237288"/>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smtClean="0"/>
            </a:lvl1pPr>
          </a:lstStyle>
          <a:p>
            <a:pPr>
              <a:defRPr/>
            </a:pPr>
            <a:endParaRPr lang="en-US"/>
          </a:p>
        </p:txBody>
      </p:sp>
      <p:sp>
        <p:nvSpPr>
          <p:cNvPr id="2055" name="Rectangle 7"/>
          <p:cNvSpPr>
            <a:spLocks noChangeArrowheads="1"/>
          </p:cNvSpPr>
          <p:nvPr/>
        </p:nvSpPr>
        <p:spPr bwMode="auto">
          <a:xfrm>
            <a:off x="258763" y="500063"/>
            <a:ext cx="142875" cy="157162"/>
          </a:xfrm>
          <a:prstGeom prst="rect">
            <a:avLst/>
          </a:prstGeom>
          <a:solidFill>
            <a:schemeClr val="folHlink"/>
          </a:solidFill>
          <a:ln w="9525">
            <a:noFill/>
            <a:miter lim="800000"/>
            <a:headEnd/>
            <a:tailEnd/>
          </a:ln>
          <a:effectLst/>
        </p:spPr>
        <p:txBody>
          <a:bodyPr/>
          <a:lstStyle/>
          <a:p>
            <a:pPr>
              <a:defRPr/>
            </a:pPr>
            <a:endParaRPr lang="en-IN"/>
          </a:p>
        </p:txBody>
      </p:sp>
      <p:sp>
        <p:nvSpPr>
          <p:cNvPr id="2056" name="Freeform 8"/>
          <p:cNvSpPr>
            <a:spLocks/>
          </p:cNvSpPr>
          <p:nvPr/>
        </p:nvSpPr>
        <p:spPr bwMode="auto">
          <a:xfrm>
            <a:off x="406400" y="506413"/>
            <a:ext cx="242888" cy="239712"/>
          </a:xfrm>
          <a:custGeom>
            <a:avLst/>
            <a:gdLst/>
            <a:ahLst/>
            <a:cxnLst>
              <a:cxn ang="0">
                <a:pos x="0" y="0"/>
              </a:cxn>
              <a:cxn ang="0">
                <a:pos x="0" y="98"/>
              </a:cxn>
              <a:cxn ang="0">
                <a:pos x="17" y="98"/>
              </a:cxn>
              <a:cxn ang="0">
                <a:pos x="36" y="102"/>
              </a:cxn>
              <a:cxn ang="0">
                <a:pos x="51" y="116"/>
              </a:cxn>
              <a:cxn ang="0">
                <a:pos x="58" y="133"/>
              </a:cxn>
              <a:cxn ang="0">
                <a:pos x="58" y="150"/>
              </a:cxn>
              <a:cxn ang="0">
                <a:pos x="152" y="149"/>
              </a:cxn>
              <a:cxn ang="0">
                <a:pos x="152" y="131"/>
              </a:cxn>
              <a:cxn ang="0">
                <a:pos x="150" y="114"/>
              </a:cxn>
              <a:cxn ang="0">
                <a:pos x="147" y="100"/>
              </a:cxn>
              <a:cxn ang="0">
                <a:pos x="143" y="88"/>
              </a:cxn>
              <a:cxn ang="0">
                <a:pos x="138" y="70"/>
              </a:cxn>
              <a:cxn ang="0">
                <a:pos x="133" y="57"/>
              </a:cxn>
              <a:cxn ang="0">
                <a:pos x="125" y="47"/>
              </a:cxn>
              <a:cxn ang="0">
                <a:pos x="116" y="35"/>
              </a:cxn>
              <a:cxn ang="0">
                <a:pos x="102" y="24"/>
              </a:cxn>
              <a:cxn ang="0">
                <a:pos x="88" y="15"/>
              </a:cxn>
              <a:cxn ang="0">
                <a:pos x="66" y="7"/>
              </a:cxn>
              <a:cxn ang="0">
                <a:pos x="39" y="1"/>
              </a:cxn>
              <a:cxn ang="0">
                <a:pos x="21" y="0"/>
              </a:cxn>
              <a:cxn ang="0">
                <a:pos x="0" y="0"/>
              </a:cxn>
            </a:cxnLst>
            <a:rect l="0" t="0" r="r" b="b"/>
            <a:pathLst>
              <a:path w="153" h="151">
                <a:moveTo>
                  <a:pt x="0" y="0"/>
                </a:moveTo>
                <a:lnTo>
                  <a:pt x="0" y="98"/>
                </a:lnTo>
                <a:lnTo>
                  <a:pt x="17" y="98"/>
                </a:lnTo>
                <a:lnTo>
                  <a:pt x="36" y="102"/>
                </a:lnTo>
                <a:lnTo>
                  <a:pt x="51" y="116"/>
                </a:lnTo>
                <a:lnTo>
                  <a:pt x="58" y="133"/>
                </a:lnTo>
                <a:lnTo>
                  <a:pt x="58" y="150"/>
                </a:lnTo>
                <a:lnTo>
                  <a:pt x="152" y="149"/>
                </a:lnTo>
                <a:lnTo>
                  <a:pt x="152" y="131"/>
                </a:lnTo>
                <a:lnTo>
                  <a:pt x="150" y="114"/>
                </a:lnTo>
                <a:lnTo>
                  <a:pt x="147" y="100"/>
                </a:lnTo>
                <a:lnTo>
                  <a:pt x="143" y="88"/>
                </a:lnTo>
                <a:lnTo>
                  <a:pt x="138" y="70"/>
                </a:lnTo>
                <a:lnTo>
                  <a:pt x="133" y="57"/>
                </a:lnTo>
                <a:lnTo>
                  <a:pt x="125" y="47"/>
                </a:lnTo>
                <a:lnTo>
                  <a:pt x="116" y="35"/>
                </a:lnTo>
                <a:lnTo>
                  <a:pt x="102" y="24"/>
                </a:lnTo>
                <a:lnTo>
                  <a:pt x="88" y="15"/>
                </a:lnTo>
                <a:lnTo>
                  <a:pt x="66" y="7"/>
                </a:lnTo>
                <a:lnTo>
                  <a:pt x="39" y="1"/>
                </a:lnTo>
                <a:lnTo>
                  <a:pt x="21" y="0"/>
                </a:lnTo>
                <a:lnTo>
                  <a:pt x="0" y="0"/>
                </a:lnTo>
              </a:path>
            </a:pathLst>
          </a:custGeom>
          <a:solidFill>
            <a:schemeClr val="folHlink"/>
          </a:solidFill>
          <a:ln w="9525">
            <a:noFill/>
            <a:round/>
            <a:headEnd type="none" w="sm" len="sm"/>
            <a:tailEnd type="none" w="sm" len="sm"/>
          </a:ln>
          <a:effectLst/>
        </p:spPr>
        <p:txBody>
          <a:bodyPr/>
          <a:lstStyle/>
          <a:p>
            <a:pPr>
              <a:defRPr/>
            </a:pPr>
            <a:endParaRPr lang="en-IN"/>
          </a:p>
        </p:txBody>
      </p:sp>
      <p:sp>
        <p:nvSpPr>
          <p:cNvPr id="2057" name="AutoShape 9"/>
          <p:cNvSpPr>
            <a:spLocks noChangeArrowheads="1"/>
          </p:cNvSpPr>
          <p:nvPr/>
        </p:nvSpPr>
        <p:spPr bwMode="auto">
          <a:xfrm rot="16200000">
            <a:off x="-11112" y="457200"/>
            <a:ext cx="295275" cy="250825"/>
          </a:xfrm>
          <a:prstGeom prst="triangle">
            <a:avLst>
              <a:gd name="adj" fmla="val 49995"/>
            </a:avLst>
          </a:prstGeom>
          <a:solidFill>
            <a:schemeClr val="folHlink"/>
          </a:solidFill>
          <a:ln w="9525">
            <a:noFill/>
            <a:miter lim="800000"/>
            <a:headEnd/>
            <a:tailEnd/>
          </a:ln>
          <a:effectLst/>
        </p:spPr>
        <p:txBody>
          <a:bodyPr/>
          <a:lstStyle/>
          <a:p>
            <a:pPr>
              <a:defRPr/>
            </a:pPr>
            <a:endParaRPr lang="en-IN"/>
          </a:p>
        </p:txBody>
      </p:sp>
      <p:sp>
        <p:nvSpPr>
          <p:cNvPr id="2058" name="AutoShape 10"/>
          <p:cNvSpPr>
            <a:spLocks noChangeArrowheads="1"/>
          </p:cNvSpPr>
          <p:nvPr/>
        </p:nvSpPr>
        <p:spPr bwMode="auto">
          <a:xfrm>
            <a:off x="300038" y="68263"/>
            <a:ext cx="288925" cy="273050"/>
          </a:xfrm>
          <a:prstGeom prst="triangle">
            <a:avLst>
              <a:gd name="adj" fmla="val 49995"/>
            </a:avLst>
          </a:prstGeom>
          <a:solidFill>
            <a:schemeClr val="accent1"/>
          </a:solidFill>
          <a:ln w="9525">
            <a:noFill/>
            <a:miter lim="800000"/>
            <a:headEnd/>
            <a:tailEnd/>
          </a:ln>
          <a:effectLst/>
        </p:spPr>
        <p:txBody>
          <a:bodyPr/>
          <a:lstStyle/>
          <a:p>
            <a:pPr>
              <a:defRPr/>
            </a:pPr>
            <a:endParaRPr lang="en-IN"/>
          </a:p>
        </p:txBody>
      </p:sp>
      <p:grpSp>
        <p:nvGrpSpPr>
          <p:cNvPr id="9227" name="Group 11"/>
          <p:cNvGrpSpPr>
            <a:grpSpLocks/>
          </p:cNvGrpSpPr>
          <p:nvPr/>
        </p:nvGrpSpPr>
        <p:grpSpPr bwMode="auto">
          <a:xfrm>
            <a:off x="276225" y="341313"/>
            <a:ext cx="642938" cy="6516687"/>
            <a:chOff x="174" y="215"/>
            <a:chExt cx="405" cy="4105"/>
          </a:xfrm>
        </p:grpSpPr>
        <p:sp>
          <p:nvSpPr>
            <p:cNvPr id="2060" name="Rectangle 12"/>
            <p:cNvSpPr>
              <a:spLocks noChangeArrowheads="1"/>
            </p:cNvSpPr>
            <p:nvPr/>
          </p:nvSpPr>
          <p:spPr bwMode="auto">
            <a:xfrm>
              <a:off x="315" y="469"/>
              <a:ext cx="94" cy="3851"/>
            </a:xfrm>
            <a:prstGeom prst="rect">
              <a:avLst/>
            </a:prstGeom>
            <a:gradFill rotWithShape="0">
              <a:gsLst>
                <a:gs pos="0">
                  <a:schemeClr val="folHlink"/>
                </a:gs>
                <a:gs pos="100000">
                  <a:schemeClr val="bg1"/>
                </a:gs>
              </a:gsLst>
              <a:lin ang="5400000" scaled="1"/>
            </a:gradFill>
            <a:ln w="9525">
              <a:noFill/>
              <a:miter lim="800000"/>
              <a:headEnd/>
              <a:tailEnd/>
            </a:ln>
            <a:effectLst/>
          </p:spPr>
          <p:txBody>
            <a:bodyPr/>
            <a:lstStyle/>
            <a:p>
              <a:pPr>
                <a:defRPr/>
              </a:pPr>
              <a:endParaRPr lang="en-IN"/>
            </a:p>
          </p:txBody>
        </p:sp>
        <p:grpSp>
          <p:nvGrpSpPr>
            <p:cNvPr id="9229" name="Group 13"/>
            <p:cNvGrpSpPr>
              <a:grpSpLocks/>
            </p:cNvGrpSpPr>
            <p:nvPr/>
          </p:nvGrpSpPr>
          <p:grpSpPr bwMode="auto">
            <a:xfrm>
              <a:off x="174" y="468"/>
              <a:ext cx="405" cy="3852"/>
              <a:chOff x="174" y="468"/>
              <a:chExt cx="405" cy="3852"/>
            </a:xfrm>
          </p:grpSpPr>
          <p:grpSp>
            <p:nvGrpSpPr>
              <p:cNvPr id="9231" name="Group 14"/>
              <p:cNvGrpSpPr>
                <a:grpSpLocks/>
              </p:cNvGrpSpPr>
              <p:nvPr/>
            </p:nvGrpSpPr>
            <p:grpSpPr bwMode="auto">
              <a:xfrm>
                <a:off x="175" y="468"/>
                <a:ext cx="404" cy="194"/>
                <a:chOff x="175" y="468"/>
                <a:chExt cx="404" cy="194"/>
              </a:xfrm>
            </p:grpSpPr>
            <p:sp>
              <p:nvSpPr>
                <p:cNvPr id="2063" name="Freeform 15"/>
                <p:cNvSpPr>
                  <a:spLocks/>
                </p:cNvSpPr>
                <p:nvPr/>
              </p:nvSpPr>
              <p:spPr bwMode="auto">
                <a:xfrm>
                  <a:off x="175" y="513"/>
                  <a:ext cx="155" cy="149"/>
                </a:xfrm>
                <a:custGeom>
                  <a:avLst/>
                  <a:gdLst/>
                  <a:ahLst/>
                  <a:cxnLst>
                    <a:cxn ang="0">
                      <a:pos x="154" y="0"/>
                    </a:cxn>
                    <a:cxn ang="0">
                      <a:pos x="154" y="97"/>
                    </a:cxn>
                    <a:cxn ang="0">
                      <a:pos x="136" y="97"/>
                    </a:cxn>
                    <a:cxn ang="0">
                      <a:pos x="117" y="101"/>
                    </a:cxn>
                    <a:cxn ang="0">
                      <a:pos x="102" y="115"/>
                    </a:cxn>
                    <a:cxn ang="0">
                      <a:pos x="94" y="132"/>
                    </a:cxn>
                    <a:cxn ang="0">
                      <a:pos x="94" y="148"/>
                    </a:cxn>
                    <a:cxn ang="0">
                      <a:pos x="0" y="148"/>
                    </a:cxn>
                    <a:cxn ang="0">
                      <a:pos x="0" y="129"/>
                    </a:cxn>
                    <a:cxn ang="0">
                      <a:pos x="1" y="112"/>
                    </a:cxn>
                    <a:cxn ang="0">
                      <a:pos x="4" y="99"/>
                    </a:cxn>
                    <a:cxn ang="0">
                      <a:pos x="8" y="87"/>
                    </a:cxn>
                    <a:cxn ang="0">
                      <a:pos x="13" y="70"/>
                    </a:cxn>
                    <a:cxn ang="0">
                      <a:pos x="18" y="57"/>
                    </a:cxn>
                    <a:cxn ang="0">
                      <a:pos x="26" y="47"/>
                    </a:cxn>
                    <a:cxn ang="0">
                      <a:pos x="36" y="35"/>
                    </a:cxn>
                    <a:cxn ang="0">
                      <a:pos x="49" y="24"/>
                    </a:cxn>
                    <a:cxn ang="0">
                      <a:pos x="64" y="15"/>
                    </a:cxn>
                    <a:cxn ang="0">
                      <a:pos x="86" y="7"/>
                    </a:cxn>
                    <a:cxn ang="0">
                      <a:pos x="113" y="1"/>
                    </a:cxn>
                    <a:cxn ang="0">
                      <a:pos x="131" y="0"/>
                    </a:cxn>
                    <a:cxn ang="0">
                      <a:pos x="154" y="0"/>
                    </a:cxn>
                  </a:cxnLst>
                  <a:rect l="0" t="0" r="r" b="b"/>
                  <a:pathLst>
                    <a:path w="155" h="149">
                      <a:moveTo>
                        <a:pt x="154" y="0"/>
                      </a:moveTo>
                      <a:lnTo>
                        <a:pt x="154" y="97"/>
                      </a:lnTo>
                      <a:lnTo>
                        <a:pt x="136" y="97"/>
                      </a:lnTo>
                      <a:lnTo>
                        <a:pt x="117" y="101"/>
                      </a:lnTo>
                      <a:lnTo>
                        <a:pt x="102" y="115"/>
                      </a:lnTo>
                      <a:lnTo>
                        <a:pt x="94" y="132"/>
                      </a:lnTo>
                      <a:lnTo>
                        <a:pt x="94" y="148"/>
                      </a:lnTo>
                      <a:lnTo>
                        <a:pt x="0" y="148"/>
                      </a:lnTo>
                      <a:lnTo>
                        <a:pt x="0" y="129"/>
                      </a:lnTo>
                      <a:lnTo>
                        <a:pt x="1" y="112"/>
                      </a:lnTo>
                      <a:lnTo>
                        <a:pt x="4" y="99"/>
                      </a:lnTo>
                      <a:lnTo>
                        <a:pt x="8" y="87"/>
                      </a:lnTo>
                      <a:lnTo>
                        <a:pt x="13" y="70"/>
                      </a:lnTo>
                      <a:lnTo>
                        <a:pt x="18" y="57"/>
                      </a:lnTo>
                      <a:lnTo>
                        <a:pt x="26" y="47"/>
                      </a:lnTo>
                      <a:lnTo>
                        <a:pt x="36" y="35"/>
                      </a:lnTo>
                      <a:lnTo>
                        <a:pt x="49" y="24"/>
                      </a:lnTo>
                      <a:lnTo>
                        <a:pt x="64" y="15"/>
                      </a:lnTo>
                      <a:lnTo>
                        <a:pt x="86" y="7"/>
                      </a:lnTo>
                      <a:lnTo>
                        <a:pt x="113" y="1"/>
                      </a:lnTo>
                      <a:lnTo>
                        <a:pt x="131" y="0"/>
                      </a:lnTo>
                      <a:lnTo>
                        <a:pt x="154" y="0"/>
                      </a:lnTo>
                    </a:path>
                  </a:pathLst>
                </a:custGeom>
                <a:solidFill>
                  <a:schemeClr val="hlink"/>
                </a:solidFill>
                <a:ln w="9525">
                  <a:noFill/>
                  <a:round/>
                  <a:headEnd type="none" w="sm" len="sm"/>
                  <a:tailEnd type="none" w="sm" len="sm"/>
                </a:ln>
                <a:effectLst/>
              </p:spPr>
              <p:txBody>
                <a:bodyPr/>
                <a:lstStyle/>
                <a:p>
                  <a:pPr>
                    <a:defRPr/>
                  </a:pPr>
                  <a:endParaRPr lang="en-IN"/>
                </a:p>
              </p:txBody>
            </p:sp>
            <p:sp>
              <p:nvSpPr>
                <p:cNvPr id="2064" name="AutoShape 16"/>
                <p:cNvSpPr>
                  <a:spLocks noChangeArrowheads="1"/>
                </p:cNvSpPr>
                <p:nvPr/>
              </p:nvSpPr>
              <p:spPr bwMode="auto">
                <a:xfrm rot="5400000" flipH="1">
                  <a:off x="406" y="481"/>
                  <a:ext cx="186" cy="160"/>
                </a:xfrm>
                <a:prstGeom prst="triangle">
                  <a:avLst>
                    <a:gd name="adj" fmla="val 49995"/>
                  </a:avLst>
                </a:prstGeom>
                <a:solidFill>
                  <a:schemeClr val="hlink"/>
                </a:solidFill>
                <a:ln w="9525">
                  <a:noFill/>
                  <a:miter lim="800000"/>
                  <a:headEnd/>
                  <a:tailEnd/>
                </a:ln>
                <a:effectLst/>
              </p:spPr>
              <p:txBody>
                <a:bodyPr/>
                <a:lstStyle/>
                <a:p>
                  <a:pPr>
                    <a:defRPr/>
                  </a:pPr>
                  <a:endParaRPr lang="en-IN"/>
                </a:p>
              </p:txBody>
            </p:sp>
            <p:sp>
              <p:nvSpPr>
                <p:cNvPr id="2065" name="Rectangle 17"/>
                <p:cNvSpPr>
                  <a:spLocks noChangeArrowheads="1"/>
                </p:cNvSpPr>
                <p:nvPr/>
              </p:nvSpPr>
              <p:spPr bwMode="auto">
                <a:xfrm>
                  <a:off x="329" y="513"/>
                  <a:ext cx="90" cy="98"/>
                </a:xfrm>
                <a:prstGeom prst="rect">
                  <a:avLst/>
                </a:prstGeom>
                <a:solidFill>
                  <a:schemeClr val="hlink"/>
                </a:solidFill>
                <a:ln w="9525">
                  <a:noFill/>
                  <a:miter lim="800000"/>
                  <a:headEnd/>
                  <a:tailEnd/>
                </a:ln>
                <a:effectLst/>
              </p:spPr>
              <p:txBody>
                <a:bodyPr/>
                <a:lstStyle/>
                <a:p>
                  <a:pPr>
                    <a:defRPr/>
                  </a:pPr>
                  <a:endParaRPr lang="en-IN"/>
                </a:p>
              </p:txBody>
            </p:sp>
          </p:grpSp>
          <p:sp>
            <p:nvSpPr>
              <p:cNvPr id="2066" name="Rectangle 18"/>
              <p:cNvSpPr>
                <a:spLocks noChangeArrowheads="1"/>
              </p:cNvSpPr>
              <p:nvPr/>
            </p:nvSpPr>
            <p:spPr bwMode="auto">
              <a:xfrm>
                <a:off x="174" y="657"/>
                <a:ext cx="90" cy="3663"/>
              </a:xfrm>
              <a:prstGeom prst="rect">
                <a:avLst/>
              </a:prstGeom>
              <a:gradFill rotWithShape="0">
                <a:gsLst>
                  <a:gs pos="0">
                    <a:schemeClr val="hlink"/>
                  </a:gs>
                  <a:gs pos="100000">
                    <a:schemeClr val="bg1"/>
                  </a:gs>
                </a:gsLst>
                <a:lin ang="5400000" scaled="1"/>
              </a:gradFill>
              <a:ln w="9525">
                <a:noFill/>
                <a:miter lim="800000"/>
                <a:headEnd/>
                <a:tailEnd/>
              </a:ln>
              <a:effectLst/>
            </p:spPr>
            <p:txBody>
              <a:bodyPr/>
              <a:lstStyle/>
              <a:p>
                <a:pPr>
                  <a:defRPr/>
                </a:pPr>
                <a:endParaRPr lang="en-IN"/>
              </a:p>
            </p:txBody>
          </p:sp>
        </p:grpSp>
        <p:sp>
          <p:nvSpPr>
            <p:cNvPr id="2067" name="Rectangle 19"/>
            <p:cNvSpPr>
              <a:spLocks noChangeArrowheads="1"/>
            </p:cNvSpPr>
            <p:nvPr/>
          </p:nvSpPr>
          <p:spPr bwMode="auto">
            <a:xfrm>
              <a:off x="243" y="215"/>
              <a:ext cx="91" cy="4105"/>
            </a:xfrm>
            <a:prstGeom prst="rect">
              <a:avLst/>
            </a:prstGeom>
            <a:gradFill rotWithShape="0">
              <a:gsLst>
                <a:gs pos="0">
                  <a:schemeClr val="accent1"/>
                </a:gs>
                <a:gs pos="100000">
                  <a:schemeClr val="bg1"/>
                </a:gs>
              </a:gsLst>
              <a:lin ang="5400000" scaled="1"/>
            </a:gradFill>
            <a:ln w="9525">
              <a:noFill/>
              <a:miter lim="800000"/>
              <a:headEnd/>
              <a:tailEnd/>
            </a:ln>
            <a:effectLst/>
          </p:spPr>
          <p:txBody>
            <a:bodyPr/>
            <a:lstStyle/>
            <a:p>
              <a:pPr>
                <a:defRPr/>
              </a:pPr>
              <a:endParaRPr lang="en-IN"/>
            </a:p>
          </p:txBody>
        </p:sp>
      </p:grpSp>
    </p:spTree>
  </p:cSld>
  <p:clrMap bg1="dk2" tx1="lt1" bg2="dk1" tx2="lt2" accent1="accent1" accent2="accent2" accent3="accent3" accent4="accent4" accent5="accent5" accent6="accent6" hlink="hlink" folHlink="folHlink"/>
  <p:sldLayoutIdLst>
    <p:sldLayoutId id="2147483676"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defRPr>
      </a:lvl2pPr>
      <a:lvl3pPr algn="ctr" rtl="0" eaLnBrk="0" fontAlgn="base" hangingPunct="0">
        <a:spcBef>
          <a:spcPct val="0"/>
        </a:spcBef>
        <a:spcAft>
          <a:spcPct val="0"/>
        </a:spcAft>
        <a:defRPr kumimoji="1" sz="4400">
          <a:solidFill>
            <a:schemeClr val="tx2"/>
          </a:solidFill>
          <a:latin typeface="Times New Roman" pitchFamily="18" charset="0"/>
        </a:defRPr>
      </a:lvl3pPr>
      <a:lvl4pPr algn="ctr" rtl="0" eaLnBrk="0" fontAlgn="base" hangingPunct="0">
        <a:spcBef>
          <a:spcPct val="0"/>
        </a:spcBef>
        <a:spcAft>
          <a:spcPct val="0"/>
        </a:spcAft>
        <a:defRPr kumimoji="1" sz="4400">
          <a:solidFill>
            <a:schemeClr val="tx2"/>
          </a:solidFill>
          <a:latin typeface="Times New Roman" pitchFamily="18" charset="0"/>
        </a:defRPr>
      </a:lvl4pPr>
      <a:lvl5pPr algn="ctr" rtl="0" eaLnBrk="0" fontAlgn="base" hangingPunct="0">
        <a:spcBef>
          <a:spcPct val="0"/>
        </a:spcBef>
        <a:spcAft>
          <a:spcPct val="0"/>
        </a:spcAft>
        <a:defRPr kumimoji="1" sz="4400">
          <a:solidFill>
            <a:schemeClr val="tx2"/>
          </a:solidFill>
          <a:latin typeface="Times New Roman" pitchFamily="18" charset="0"/>
        </a:defRPr>
      </a:lvl5pPr>
      <a:lvl6pPr marL="457200" algn="ctr" rtl="0" eaLnBrk="0" fontAlgn="base" hangingPunct="0">
        <a:spcBef>
          <a:spcPct val="0"/>
        </a:spcBef>
        <a:spcAft>
          <a:spcPct val="0"/>
        </a:spcAft>
        <a:defRPr kumimoji="1" sz="4400">
          <a:solidFill>
            <a:schemeClr val="tx2"/>
          </a:solidFill>
          <a:latin typeface="Times New Roman" pitchFamily="18" charset="0"/>
        </a:defRPr>
      </a:lvl6pPr>
      <a:lvl7pPr marL="914400" algn="ctr" rtl="0" eaLnBrk="0" fontAlgn="base" hangingPunct="0">
        <a:spcBef>
          <a:spcPct val="0"/>
        </a:spcBef>
        <a:spcAft>
          <a:spcPct val="0"/>
        </a:spcAft>
        <a:defRPr kumimoji="1" sz="4400">
          <a:solidFill>
            <a:schemeClr val="tx2"/>
          </a:solidFill>
          <a:latin typeface="Times New Roman" pitchFamily="18" charset="0"/>
        </a:defRPr>
      </a:lvl7pPr>
      <a:lvl8pPr marL="1371600" algn="ctr" rtl="0" eaLnBrk="0" fontAlgn="base" hangingPunct="0">
        <a:spcBef>
          <a:spcPct val="0"/>
        </a:spcBef>
        <a:spcAft>
          <a:spcPct val="0"/>
        </a:spcAft>
        <a:defRPr kumimoji="1" sz="4400">
          <a:solidFill>
            <a:schemeClr val="tx2"/>
          </a:solidFill>
          <a:latin typeface="Times New Roman" pitchFamily="18" charset="0"/>
        </a:defRPr>
      </a:lvl8pPr>
      <a:lvl9pPr marL="1828800" algn="ctr" rtl="0" eaLnBrk="0" fontAlgn="base" hangingPunct="0">
        <a:spcBef>
          <a:spcPct val="0"/>
        </a:spcBef>
        <a:spcAft>
          <a:spcPct val="0"/>
        </a:spcAft>
        <a:defRPr kumimoji="1"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accent1"/>
        </a:buClr>
        <a:buFont typeface="Monotype Sorts" pitchFamily="2" charset="2"/>
        <a:buChar char="ß"/>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Monotype Sorts" pitchFamily="2" charset="2"/>
        <a:buChar char="ß"/>
        <a:defRPr kumimoji="1" sz="2800">
          <a:solidFill>
            <a:schemeClr val="tx1"/>
          </a:solidFill>
          <a:latin typeface="+mn-lt"/>
        </a:defRPr>
      </a:lvl2pPr>
      <a:lvl3pPr marL="1143000" indent="-228600" algn="l" rtl="0" eaLnBrk="0" fontAlgn="base" hangingPunct="0">
        <a:spcBef>
          <a:spcPct val="20000"/>
        </a:spcBef>
        <a:spcAft>
          <a:spcPct val="0"/>
        </a:spcAft>
        <a:buClr>
          <a:schemeClr val="accent1"/>
        </a:buClr>
        <a:buFont typeface="Monotype Sorts" pitchFamily="2" charset="2"/>
        <a:buChar char="ß"/>
        <a:defRPr kumimoji="1" sz="2400">
          <a:solidFill>
            <a:schemeClr val="tx1"/>
          </a:solidFill>
          <a:latin typeface="+mn-lt"/>
        </a:defRPr>
      </a:lvl3pPr>
      <a:lvl4pPr marL="1600200" indent="-228600" algn="l" rtl="0" eaLnBrk="0" fontAlgn="base" hangingPunct="0">
        <a:spcBef>
          <a:spcPct val="20000"/>
        </a:spcBef>
        <a:spcAft>
          <a:spcPct val="0"/>
        </a:spcAft>
        <a:buClr>
          <a:schemeClr val="accent1"/>
        </a:buClr>
        <a:buFont typeface="Monotype Sorts" pitchFamily="2" charset="2"/>
        <a:buChar char="ß"/>
        <a:defRPr kumimoji="1"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Monotype Sorts" pitchFamily="2" charset="2"/>
        <a:buChar char="ß"/>
        <a:defRPr kumimoji="1" sz="2000">
          <a:solidFill>
            <a:schemeClr val="tx1"/>
          </a:solidFill>
          <a:latin typeface="+mn-lt"/>
        </a:defRPr>
      </a:lvl5pPr>
      <a:lvl6pPr marL="2514600" indent="-228600" algn="l" rtl="0" eaLnBrk="0" fontAlgn="base" hangingPunct="0">
        <a:spcBef>
          <a:spcPct val="20000"/>
        </a:spcBef>
        <a:spcAft>
          <a:spcPct val="0"/>
        </a:spcAft>
        <a:buClr>
          <a:schemeClr val="accent1"/>
        </a:buClr>
        <a:buFont typeface="Monotype Sorts" pitchFamily="2" charset="2"/>
        <a:buChar char="ß"/>
        <a:defRPr kumimoji="1" sz="2000">
          <a:solidFill>
            <a:schemeClr val="tx1"/>
          </a:solidFill>
          <a:latin typeface="+mn-lt"/>
        </a:defRPr>
      </a:lvl6pPr>
      <a:lvl7pPr marL="2971800" indent="-228600" algn="l" rtl="0" eaLnBrk="0" fontAlgn="base" hangingPunct="0">
        <a:spcBef>
          <a:spcPct val="20000"/>
        </a:spcBef>
        <a:spcAft>
          <a:spcPct val="0"/>
        </a:spcAft>
        <a:buClr>
          <a:schemeClr val="accent1"/>
        </a:buClr>
        <a:buFont typeface="Monotype Sorts" pitchFamily="2" charset="2"/>
        <a:buChar char="ß"/>
        <a:defRPr kumimoji="1" sz="2000">
          <a:solidFill>
            <a:schemeClr val="tx1"/>
          </a:solidFill>
          <a:latin typeface="+mn-lt"/>
        </a:defRPr>
      </a:lvl7pPr>
      <a:lvl8pPr marL="3429000" indent="-228600" algn="l" rtl="0" eaLnBrk="0" fontAlgn="base" hangingPunct="0">
        <a:spcBef>
          <a:spcPct val="20000"/>
        </a:spcBef>
        <a:spcAft>
          <a:spcPct val="0"/>
        </a:spcAft>
        <a:buClr>
          <a:schemeClr val="accent1"/>
        </a:buClr>
        <a:buFont typeface="Monotype Sorts" pitchFamily="2" charset="2"/>
        <a:buChar char="ß"/>
        <a:defRPr kumimoji="1" sz="2000">
          <a:solidFill>
            <a:schemeClr val="tx1"/>
          </a:solidFill>
          <a:latin typeface="+mn-lt"/>
        </a:defRPr>
      </a:lvl8pPr>
      <a:lvl9pPr marL="3886200" indent="-228600" algn="l" rtl="0" eaLnBrk="0" fontAlgn="base" hangingPunct="0">
        <a:spcBef>
          <a:spcPct val="20000"/>
        </a:spcBef>
        <a:spcAft>
          <a:spcPct val="0"/>
        </a:spcAft>
        <a:buClr>
          <a:schemeClr val="accent1"/>
        </a:buClr>
        <a:buFont typeface="Monotype Sorts" pitchFamily="2" charset="2"/>
        <a:buChar char="ß"/>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oleObject" Target="../embeddings/oleObject3.bin"/></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oleObject" Target="../embeddings/oleObject4.bin"/><Relationship Id="rId4" Type="http://schemas.openxmlformats.org/officeDocument/2006/relationships/audio" Target="../media/audio5.wav"/></Relationships>
</file>

<file path=ppt/slides/_rels/slide2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audio" Target="../media/audio6.wav"/><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audio" Target="../media/audio8.wav"/><Relationship Id="rId2" Type="http://schemas.openxmlformats.org/officeDocument/2006/relationships/audio" Target="../media/audio7.wav"/><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13.xml"/><Relationship Id="rId1" Type="http://schemas.openxmlformats.org/officeDocument/2006/relationships/vmlDrawing" Target="../drawings/vmlDrawing4.vml"/><Relationship Id="rId4" Type="http://schemas.openxmlformats.org/officeDocument/2006/relationships/oleObject" Target="../embeddings/oleObject5.bin"/></Relationships>
</file>

<file path=ppt/slides/_rels/slide4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12.xml"/><Relationship Id="rId1" Type="http://schemas.openxmlformats.org/officeDocument/2006/relationships/vmlDrawing" Target="../drawings/vmlDrawing5.vml"/><Relationship Id="rId5" Type="http://schemas.openxmlformats.org/officeDocument/2006/relationships/oleObject" Target="../embeddings/oleObject6.bin"/><Relationship Id="rId4" Type="http://schemas.openxmlformats.org/officeDocument/2006/relationships/audio" Target="../media/audio9.wav"/></Relationships>
</file>

<file path=ppt/slides/_rels/slide4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oleObject" Target="../embeddings/oleObject7.bin"/></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vmlDrawing" Target="../drawings/vmlDrawing7.vml"/><Relationship Id="rId5" Type="http://schemas.openxmlformats.org/officeDocument/2006/relationships/image" Target="../media/image11.jpeg"/><Relationship Id="rId4" Type="http://schemas.openxmlformats.org/officeDocument/2006/relationships/oleObject" Target="../embeddings/oleObject8.bin"/></Relationships>
</file>

<file path=ppt/slides/_rels/slide49.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8.v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ln w="9525">
            <a:headEnd/>
            <a:tailEnd/>
          </a:ln>
        </p:spPr>
        <p:txBody>
          <a:bodyPr/>
          <a:lstStyle/>
          <a:p>
            <a:r>
              <a:rPr lang="en-US" smtClean="0"/>
              <a:t>The Basics of Intellectual Property Law</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a:xfrm>
            <a:off x="1295400" y="152400"/>
            <a:ext cx="7772400" cy="1143000"/>
          </a:xfrm>
          <a:noFill/>
          <a:ln w="9525">
            <a:headEnd/>
            <a:tailEnd/>
          </a:ln>
        </p:spPr>
        <p:txBody>
          <a:bodyPr lIns="90488" tIns="44450" rIns="90488" bIns="44450"/>
          <a:lstStyle/>
          <a:p>
            <a:r>
              <a:rPr lang="en-US" smtClean="0"/>
              <a:t>What Is A Patent?</a:t>
            </a:r>
          </a:p>
        </p:txBody>
      </p:sp>
      <p:sp>
        <p:nvSpPr>
          <p:cNvPr id="25603" name="Rectangle 3"/>
          <p:cNvSpPr>
            <a:spLocks noGrp="1" noChangeArrowheads="1"/>
          </p:cNvSpPr>
          <p:nvPr>
            <p:ph type="subTitle" idx="1"/>
          </p:nvPr>
        </p:nvSpPr>
        <p:spPr>
          <a:xfrm>
            <a:off x="1371600" y="990600"/>
            <a:ext cx="6400800" cy="4876800"/>
          </a:xfrm>
          <a:noFill/>
          <a:ln w="9525">
            <a:headEnd/>
            <a:tailEnd/>
          </a:ln>
        </p:spPr>
        <p:txBody>
          <a:bodyPr lIns="90488" tIns="44450" rIns="90488" bIns="44450"/>
          <a:lstStyle/>
          <a:p>
            <a:pPr marL="342900" indent="-342900" algn="l">
              <a:lnSpc>
                <a:spcPct val="90000"/>
              </a:lnSpc>
              <a:buFont typeface="Monotype Sorts" pitchFamily="2" charset="2"/>
              <a:buChar char="ß"/>
            </a:pPr>
            <a:r>
              <a:rPr lang="en-US" sz="2400" smtClean="0"/>
              <a:t>Grant by the U.S. Government to provide individuals legal protection for their discoveries (inventions)</a:t>
            </a:r>
          </a:p>
          <a:p>
            <a:pPr marL="342900" indent="-342900" algn="l">
              <a:lnSpc>
                <a:spcPct val="90000"/>
              </a:lnSpc>
              <a:buFont typeface="Monotype Sorts" pitchFamily="2" charset="2"/>
              <a:buChar char="ß"/>
            </a:pPr>
            <a:r>
              <a:rPr lang="en-US" sz="2400" smtClean="0"/>
              <a:t>Finds basis in Article 1, Section 8, U.S. Constitution</a:t>
            </a:r>
          </a:p>
          <a:p>
            <a:pPr marL="342900" indent="-342900" algn="l">
              <a:lnSpc>
                <a:spcPct val="90000"/>
              </a:lnSpc>
            </a:pPr>
            <a:r>
              <a:rPr lang="en-US" sz="2400" smtClean="0"/>
              <a:t>	Congress is empowered to “...promote the progress of science and useful arts by securing for limited times to authors and inventors the exclusive right to their respective writings and discoveries.”</a:t>
            </a:r>
          </a:p>
          <a:p>
            <a:pPr marL="342900" indent="-342900" algn="l">
              <a:lnSpc>
                <a:spcPct val="90000"/>
              </a:lnSpc>
              <a:buFont typeface="Monotype Sorts" pitchFamily="2" charset="2"/>
              <a:buChar char="ß"/>
            </a:pPr>
            <a:r>
              <a:rPr lang="en-US" sz="2400" smtClean="0"/>
              <a:t>Covered by Federal Law (Title 35 USC)</a:t>
            </a:r>
          </a:p>
          <a:p>
            <a:pPr marL="342900" indent="-342900" algn="l">
              <a:lnSpc>
                <a:spcPct val="90000"/>
              </a:lnSpc>
              <a:buFont typeface="Monotype Sorts" pitchFamily="2" charset="2"/>
              <a:buChar char="ß"/>
            </a:pPr>
            <a:r>
              <a:rPr lang="en-US" sz="2400" smtClean="0"/>
              <a:t>Gives the patent owner the right to prevent others from making, using or selling the claimed invention</a:t>
            </a:r>
            <a:r>
              <a:rPr lang="en-US" sz="2000" smtClean="0"/>
              <a:t> within the United States or Country of Issue.</a:t>
            </a:r>
            <a:endParaRPr lang="en-US" sz="1800" smtClean="0"/>
          </a:p>
        </p:txBody>
      </p:sp>
    </p:spTree>
  </p:cSld>
  <p:clrMapOvr>
    <a:masterClrMapping/>
  </p:clrMapOvr>
  <p:transition>
    <p:sndAc>
      <p:stSnd>
        <p:snd r:embed="rId3" name="WHOOSH.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box(in)">
                                      <p:cBhvr>
                                        <p:cTn id="7" dur="500"/>
                                        <p:tgtEl>
                                          <p:spTgt spid="25603">
                                            <p:txEl>
                                              <p:pRg st="0" end="0"/>
                                            </p:txEl>
                                          </p:spTgt>
                                        </p:tgtEl>
                                      </p:cBhvr>
                                    </p:animEffect>
                                  </p:childTnLst>
                                  <p:subTnLst>
                                    <p:animClr clrSpc="rgb" dir="cw">
                                      <p:cBhvr override="childStyle">
                                        <p:cTn dur="1" fill="hold" display="0" masterRel="nextClick" afterEffect="1"/>
                                        <p:tgtEl>
                                          <p:spTgt spid="25603">
                                            <p:txEl>
                                              <p:pRg st="0" end="0"/>
                                            </p:txEl>
                                          </p:spTgt>
                                        </p:tgtEl>
                                        <p:attrNameLst>
                                          <p:attrName>ppt_c</p:attrName>
                                        </p:attrNameLst>
                                      </p:cBhvr>
                                      <p:to>
                                        <a:schemeClr val="folHlink"/>
                                      </p:to>
                                    </p:animClr>
                                  </p:sub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5603">
                                            <p:txEl>
                                              <p:pRg st="1" end="1"/>
                                            </p:txEl>
                                          </p:spTgt>
                                        </p:tgtEl>
                                        <p:attrNameLst>
                                          <p:attrName>style.visibility</p:attrName>
                                        </p:attrNameLst>
                                      </p:cBhvr>
                                      <p:to>
                                        <p:strVal val="visible"/>
                                      </p:to>
                                    </p:set>
                                    <p:animEffect transition="in" filter="box(in)">
                                      <p:cBhvr>
                                        <p:cTn id="12" dur="500"/>
                                        <p:tgtEl>
                                          <p:spTgt spid="25603">
                                            <p:txEl>
                                              <p:pRg st="1" end="1"/>
                                            </p:txEl>
                                          </p:spTgt>
                                        </p:tgtEl>
                                      </p:cBhvr>
                                    </p:animEffect>
                                  </p:childTnLst>
                                  <p:subTnLst>
                                    <p:animClr clrSpc="rgb" dir="cw">
                                      <p:cBhvr override="childStyle">
                                        <p:cTn dur="1" fill="hold" display="0" masterRel="nextClick" afterEffect="1"/>
                                        <p:tgtEl>
                                          <p:spTgt spid="25603">
                                            <p:txEl>
                                              <p:pRg st="1" end="1"/>
                                            </p:txEl>
                                          </p:spTgt>
                                        </p:tgtEl>
                                        <p:attrNameLst>
                                          <p:attrName>ppt_c</p:attrName>
                                        </p:attrNameLst>
                                      </p:cBhvr>
                                      <p:to>
                                        <a:schemeClr val="folHlink"/>
                                      </p:to>
                                    </p:animClr>
                                  </p:sub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5603">
                                            <p:txEl>
                                              <p:pRg st="2" end="2"/>
                                            </p:txEl>
                                          </p:spTgt>
                                        </p:tgtEl>
                                        <p:attrNameLst>
                                          <p:attrName>style.visibility</p:attrName>
                                        </p:attrNameLst>
                                      </p:cBhvr>
                                      <p:to>
                                        <p:strVal val="visible"/>
                                      </p:to>
                                    </p:set>
                                    <p:animEffect transition="in" filter="box(in)">
                                      <p:cBhvr>
                                        <p:cTn id="17" dur="500"/>
                                        <p:tgtEl>
                                          <p:spTgt spid="25603">
                                            <p:txEl>
                                              <p:pRg st="2" end="2"/>
                                            </p:txEl>
                                          </p:spTgt>
                                        </p:tgtEl>
                                      </p:cBhvr>
                                    </p:animEffect>
                                  </p:childTnLst>
                                  <p:subTnLst>
                                    <p:animClr clrSpc="rgb" dir="cw">
                                      <p:cBhvr override="childStyle">
                                        <p:cTn dur="1" fill="hold" display="0" masterRel="nextClick" afterEffect="1"/>
                                        <p:tgtEl>
                                          <p:spTgt spid="25603">
                                            <p:txEl>
                                              <p:pRg st="2" end="2"/>
                                            </p:txEl>
                                          </p:spTgt>
                                        </p:tgtEl>
                                        <p:attrNameLst>
                                          <p:attrName>ppt_c</p:attrName>
                                        </p:attrNameLst>
                                      </p:cBhvr>
                                      <p:to>
                                        <a:schemeClr val="folHlink"/>
                                      </p:to>
                                    </p:animClr>
                                  </p:sub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5603">
                                            <p:txEl>
                                              <p:pRg st="3" end="3"/>
                                            </p:txEl>
                                          </p:spTgt>
                                        </p:tgtEl>
                                        <p:attrNameLst>
                                          <p:attrName>style.visibility</p:attrName>
                                        </p:attrNameLst>
                                      </p:cBhvr>
                                      <p:to>
                                        <p:strVal val="visible"/>
                                      </p:to>
                                    </p:set>
                                    <p:animEffect transition="in" filter="box(in)">
                                      <p:cBhvr>
                                        <p:cTn id="22" dur="500"/>
                                        <p:tgtEl>
                                          <p:spTgt spid="25603">
                                            <p:txEl>
                                              <p:pRg st="3" end="3"/>
                                            </p:txEl>
                                          </p:spTgt>
                                        </p:tgtEl>
                                      </p:cBhvr>
                                    </p:animEffect>
                                  </p:childTnLst>
                                  <p:subTnLst>
                                    <p:animClr clrSpc="rgb" dir="cw">
                                      <p:cBhvr override="childStyle">
                                        <p:cTn dur="1" fill="hold" display="0" masterRel="nextClick" afterEffect="1"/>
                                        <p:tgtEl>
                                          <p:spTgt spid="25603">
                                            <p:txEl>
                                              <p:pRg st="3" end="3"/>
                                            </p:txEl>
                                          </p:spTgt>
                                        </p:tgtEl>
                                        <p:attrNameLst>
                                          <p:attrName>ppt_c</p:attrName>
                                        </p:attrNameLst>
                                      </p:cBhvr>
                                      <p:to>
                                        <a:schemeClr val="folHlink"/>
                                      </p:to>
                                    </p:animClr>
                                  </p:sub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25603">
                                            <p:txEl>
                                              <p:pRg st="4" end="4"/>
                                            </p:txEl>
                                          </p:spTgt>
                                        </p:tgtEl>
                                        <p:attrNameLst>
                                          <p:attrName>style.visibility</p:attrName>
                                        </p:attrNameLst>
                                      </p:cBhvr>
                                      <p:to>
                                        <p:strVal val="visible"/>
                                      </p:to>
                                    </p:set>
                                    <p:animEffect transition="in" filter="box(in)">
                                      <p:cBhvr>
                                        <p:cTn id="27" dur="500"/>
                                        <p:tgtEl>
                                          <p:spTgt spid="25603">
                                            <p:txEl>
                                              <p:pRg st="4" end="4"/>
                                            </p:txEl>
                                          </p:spTgt>
                                        </p:tgtEl>
                                      </p:cBhvr>
                                    </p:animEffect>
                                  </p:childTnLst>
                                  <p:subTnLst>
                                    <p:animClr clrSpc="rgb" dir="cw">
                                      <p:cBhvr override="childStyle">
                                        <p:cTn dur="1" fill="hold" display="0" masterRel="nextClick" afterEffect="1"/>
                                        <p:tgtEl>
                                          <p:spTgt spid="25603">
                                            <p:txEl>
                                              <p:pRg st="4" end="4"/>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026"/>
          <p:cNvSpPr>
            <a:spLocks noGrp="1" noChangeArrowheads="1"/>
          </p:cNvSpPr>
          <p:nvPr>
            <p:ph type="title"/>
          </p:nvPr>
        </p:nvSpPr>
        <p:spPr/>
        <p:txBody>
          <a:bodyPr/>
          <a:lstStyle/>
          <a:p>
            <a:r>
              <a:rPr lang="en-US" smtClean="0"/>
              <a:t>Life &amp; Duration</a:t>
            </a:r>
          </a:p>
        </p:txBody>
      </p:sp>
      <p:sp>
        <p:nvSpPr>
          <p:cNvPr id="21507" name="Rectangle 1027"/>
          <p:cNvSpPr>
            <a:spLocks noGrp="1" noChangeArrowheads="1"/>
          </p:cNvSpPr>
          <p:nvPr>
            <p:ph type="body" idx="1"/>
          </p:nvPr>
        </p:nvSpPr>
        <p:spPr/>
        <p:txBody>
          <a:bodyPr/>
          <a:lstStyle/>
          <a:p>
            <a:r>
              <a:rPr lang="en-US" sz="3600" smtClean="0"/>
              <a:t>Life of utility patent - 17 years from date of issue of Patent if application filed before June 95 or 20 years from date of filing application after June 95</a:t>
            </a:r>
          </a:p>
          <a:p>
            <a:r>
              <a:rPr lang="en-US" sz="3600" smtClean="0"/>
              <a:t>Effective only in the U.S.  (foreign patent applications filed separately based on U.S. application are available).</a:t>
            </a:r>
          </a:p>
          <a:p>
            <a:endParaRPr lang="en-US" sz="480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1295400" y="285750"/>
            <a:ext cx="7772400" cy="1162050"/>
          </a:xfrm>
        </p:spPr>
        <p:txBody>
          <a:bodyPr lIns="90488" tIns="44450" rIns="90488" bIns="44450" anchor="b"/>
          <a:lstStyle/>
          <a:p>
            <a:pPr>
              <a:defRPr/>
            </a:pPr>
            <a:r>
              <a:rPr lang="en-US" sz="4800" smtClean="0">
                <a:effectLst>
                  <a:outerShdw blurRad="38100" dist="38100" dir="2700000" algn="tl">
                    <a:srgbClr val="000000"/>
                  </a:outerShdw>
                </a:effectLst>
                <a:latin typeface="Century Schoolbook" pitchFamily="18" charset="0"/>
              </a:rPr>
              <a:t>INVENTION PATENTABLE IF........</a:t>
            </a:r>
          </a:p>
        </p:txBody>
      </p:sp>
      <p:graphicFrame>
        <p:nvGraphicFramePr>
          <p:cNvPr id="1026" name="Object 3">
            <a:hlinkClick r:id="" action="ppaction://ole?verb=0"/>
          </p:cNvPr>
          <p:cNvGraphicFramePr>
            <a:graphicFrameLocks/>
          </p:cNvGraphicFramePr>
          <p:nvPr>
            <p:ph sz="half" idx="1"/>
          </p:nvPr>
        </p:nvGraphicFramePr>
        <p:xfrm>
          <a:off x="1655763" y="2249488"/>
          <a:ext cx="3251200" cy="3441700"/>
        </p:xfrm>
        <a:graphic>
          <a:graphicData uri="http://schemas.openxmlformats.org/presentationml/2006/ole">
            <p:oleObj spid="_x0000_s1026" name="Clip" r:id="rId4" imgW="4714560" imgH="3541680" progId="MS_ClipArt_Gallery.2">
              <p:embed/>
            </p:oleObj>
          </a:graphicData>
        </a:graphic>
      </p:graphicFrame>
      <p:sp>
        <p:nvSpPr>
          <p:cNvPr id="38916" name="Rectangle 4"/>
          <p:cNvSpPr>
            <a:spLocks noGrp="1" noChangeArrowheads="1"/>
          </p:cNvSpPr>
          <p:nvPr>
            <p:ph type="body" sz="half" idx="2"/>
          </p:nvPr>
        </p:nvSpPr>
        <p:spPr>
          <a:xfrm>
            <a:off x="4987925" y="1593850"/>
            <a:ext cx="3973513" cy="4425950"/>
          </a:xfrm>
        </p:spPr>
        <p:txBody>
          <a:bodyPr lIns="90488" tIns="44450" rIns="90488" bIns="44450"/>
          <a:lstStyle/>
          <a:p>
            <a:pPr>
              <a:lnSpc>
                <a:spcPct val="130000"/>
              </a:lnSpc>
              <a:defRPr/>
            </a:pPr>
            <a:r>
              <a:rPr lang="en-US" sz="2400" smtClean="0">
                <a:effectLst>
                  <a:outerShdw blurRad="38100" dist="38100" dir="2700000" algn="tl">
                    <a:srgbClr val="000000"/>
                  </a:outerShdw>
                </a:effectLst>
              </a:rPr>
              <a:t>NEW</a:t>
            </a:r>
          </a:p>
          <a:p>
            <a:pPr>
              <a:lnSpc>
                <a:spcPct val="110000"/>
              </a:lnSpc>
              <a:defRPr/>
            </a:pPr>
            <a:r>
              <a:rPr lang="en-US" sz="2400" smtClean="0">
                <a:solidFill>
                  <a:schemeClr val="tx2"/>
                </a:solidFill>
                <a:effectLst>
                  <a:outerShdw blurRad="38100" dist="38100" dir="2700000" algn="tl">
                    <a:srgbClr val="000000"/>
                  </a:outerShdw>
                </a:effectLst>
              </a:rPr>
              <a:t>USEFUL</a:t>
            </a:r>
          </a:p>
          <a:p>
            <a:pPr>
              <a:defRPr/>
            </a:pPr>
            <a:r>
              <a:rPr lang="en-US" sz="2400" smtClean="0">
                <a:effectLst>
                  <a:outerShdw blurRad="38100" dist="38100" dir="2700000" algn="tl">
                    <a:srgbClr val="000000"/>
                  </a:outerShdw>
                </a:effectLst>
              </a:rPr>
              <a:t>NOT OBVIOUS</a:t>
            </a:r>
          </a:p>
          <a:p>
            <a:pPr>
              <a:lnSpc>
                <a:spcPct val="130000"/>
              </a:lnSpc>
              <a:defRPr/>
            </a:pPr>
            <a:r>
              <a:rPr lang="en-US" sz="2400" smtClean="0">
                <a:solidFill>
                  <a:schemeClr val="tx2"/>
                </a:solidFill>
                <a:effectLst>
                  <a:outerShdw blurRad="38100" dist="38100" dir="2700000" algn="tl">
                    <a:srgbClr val="000000"/>
                  </a:outerShdw>
                </a:effectLst>
              </a:rPr>
              <a:t>PERTAINS TO PATENTABLE SUBJECT  MATTER UNLESS</a:t>
            </a:r>
          </a:p>
          <a:p>
            <a:pPr>
              <a:lnSpc>
                <a:spcPct val="130000"/>
              </a:lnSpc>
              <a:defRPr/>
            </a:pPr>
            <a:r>
              <a:rPr lang="en-US" sz="2400" smtClean="0">
                <a:solidFill>
                  <a:schemeClr val="tx2"/>
                </a:solidFill>
                <a:effectLst>
                  <a:outerShdw blurRad="38100" dist="38100" dir="2700000" algn="tl">
                    <a:srgbClr val="000000"/>
                  </a:outerShdw>
                </a:effectLst>
              </a:rPr>
              <a:t>GRANT OF PATENT IS NOT BARRED</a:t>
            </a:r>
          </a:p>
        </p:txBody>
      </p:sp>
      <p:graphicFrame>
        <p:nvGraphicFramePr>
          <p:cNvPr id="1027" name="Object 5">
            <a:hlinkClick r:id="" action="ppaction://ole?verb=0"/>
          </p:cNvPr>
          <p:cNvGraphicFramePr>
            <a:graphicFrameLocks/>
          </p:cNvGraphicFramePr>
          <p:nvPr/>
        </p:nvGraphicFramePr>
        <p:xfrm>
          <a:off x="1825625" y="1550988"/>
          <a:ext cx="708025" cy="887412"/>
        </p:xfrm>
        <a:graphic>
          <a:graphicData uri="http://schemas.openxmlformats.org/presentationml/2006/ole">
            <p:oleObj spid="_x0000_s1027" name="Clip" r:id="rId5" imgW="2749320" imgH="3450960" progId="MS_ClipArt_Gallery.2">
              <p:embed/>
            </p:oleObj>
          </a:graphicData>
        </a:graphic>
      </p:graphicFrame>
    </p:spTree>
  </p:cSld>
  <p:clrMapOvr>
    <a:masterClrMapping/>
  </p:clrMapOvr>
  <p:transition>
    <p:sndAc>
      <p:stSnd>
        <p:snd r:embed="rId3" name="WHOOSH.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8916">
                                            <p:txEl>
                                              <p:pRg st="0" end="0"/>
                                            </p:txEl>
                                          </p:spTgt>
                                        </p:tgtEl>
                                        <p:attrNameLst>
                                          <p:attrName>style.visibility</p:attrName>
                                        </p:attrNameLst>
                                      </p:cBhvr>
                                      <p:to>
                                        <p:strVal val="visible"/>
                                      </p:to>
                                    </p:set>
                                    <p:animEffect transition="in" filter="strips(downLeft)">
                                      <p:cBhvr>
                                        <p:cTn id="7" dur="500"/>
                                        <p:tgtEl>
                                          <p:spTgt spid="38916">
                                            <p:txEl>
                                              <p:pRg st="0" end="0"/>
                                            </p:txEl>
                                          </p:spTgt>
                                        </p:tgtEl>
                                      </p:cBhvr>
                                    </p:animEffect>
                                  </p:childTnLst>
                                  <p:subTnLst>
                                    <p:animClr clrSpc="rgb" dir="cw">
                                      <p:cBhvr override="childStyle">
                                        <p:cTn dur="1" fill="hold" display="0" masterRel="nextClick" afterEffect="1"/>
                                        <p:tgtEl>
                                          <p:spTgt spid="38916">
                                            <p:txEl>
                                              <p:pRg st="0" end="0"/>
                                            </p:txEl>
                                          </p:spTgt>
                                        </p:tgtEl>
                                        <p:attrNameLst>
                                          <p:attrName>ppt_c</p:attrName>
                                        </p:attrNameLst>
                                      </p:cBhvr>
                                      <p:to>
                                        <a:schemeClr val="folHlink"/>
                                      </p:to>
                                    </p:animClr>
                                  </p:sub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8916">
                                            <p:txEl>
                                              <p:pRg st="1" end="1"/>
                                            </p:txEl>
                                          </p:spTgt>
                                        </p:tgtEl>
                                        <p:attrNameLst>
                                          <p:attrName>style.visibility</p:attrName>
                                        </p:attrNameLst>
                                      </p:cBhvr>
                                      <p:to>
                                        <p:strVal val="visible"/>
                                      </p:to>
                                    </p:set>
                                    <p:animEffect transition="in" filter="strips(downLeft)">
                                      <p:cBhvr>
                                        <p:cTn id="12" dur="500"/>
                                        <p:tgtEl>
                                          <p:spTgt spid="38916">
                                            <p:txEl>
                                              <p:pRg st="1" end="1"/>
                                            </p:txEl>
                                          </p:spTgt>
                                        </p:tgtEl>
                                      </p:cBhvr>
                                    </p:animEffect>
                                  </p:childTnLst>
                                  <p:subTnLst>
                                    <p:animClr clrSpc="rgb" dir="cw">
                                      <p:cBhvr override="childStyle">
                                        <p:cTn dur="1" fill="hold" display="0" masterRel="nextClick" afterEffect="1"/>
                                        <p:tgtEl>
                                          <p:spTgt spid="38916">
                                            <p:txEl>
                                              <p:pRg st="1" end="1"/>
                                            </p:txEl>
                                          </p:spTgt>
                                        </p:tgtEl>
                                        <p:attrNameLst>
                                          <p:attrName>ppt_c</p:attrName>
                                        </p:attrNameLst>
                                      </p:cBhvr>
                                      <p:to>
                                        <a:schemeClr val="folHlink"/>
                                      </p:to>
                                    </p:animClr>
                                  </p:sub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8916">
                                            <p:txEl>
                                              <p:pRg st="2" end="2"/>
                                            </p:txEl>
                                          </p:spTgt>
                                        </p:tgtEl>
                                        <p:attrNameLst>
                                          <p:attrName>style.visibility</p:attrName>
                                        </p:attrNameLst>
                                      </p:cBhvr>
                                      <p:to>
                                        <p:strVal val="visible"/>
                                      </p:to>
                                    </p:set>
                                    <p:animEffect transition="in" filter="strips(downLeft)">
                                      <p:cBhvr>
                                        <p:cTn id="17" dur="500"/>
                                        <p:tgtEl>
                                          <p:spTgt spid="38916">
                                            <p:txEl>
                                              <p:pRg st="2" end="2"/>
                                            </p:txEl>
                                          </p:spTgt>
                                        </p:tgtEl>
                                      </p:cBhvr>
                                    </p:animEffect>
                                  </p:childTnLst>
                                  <p:subTnLst>
                                    <p:animClr clrSpc="rgb" dir="cw">
                                      <p:cBhvr override="childStyle">
                                        <p:cTn dur="1" fill="hold" display="0" masterRel="nextClick" afterEffect="1"/>
                                        <p:tgtEl>
                                          <p:spTgt spid="38916">
                                            <p:txEl>
                                              <p:pRg st="2" end="2"/>
                                            </p:txEl>
                                          </p:spTgt>
                                        </p:tgtEl>
                                        <p:attrNameLst>
                                          <p:attrName>ppt_c</p:attrName>
                                        </p:attrNameLst>
                                      </p:cBhvr>
                                      <p:to>
                                        <a:schemeClr val="folHlink"/>
                                      </p:to>
                                    </p:animClr>
                                  </p:sub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38916">
                                            <p:txEl>
                                              <p:pRg st="3" end="3"/>
                                            </p:txEl>
                                          </p:spTgt>
                                        </p:tgtEl>
                                        <p:attrNameLst>
                                          <p:attrName>style.visibility</p:attrName>
                                        </p:attrNameLst>
                                      </p:cBhvr>
                                      <p:to>
                                        <p:strVal val="visible"/>
                                      </p:to>
                                    </p:set>
                                    <p:animEffect transition="in" filter="strips(downLeft)">
                                      <p:cBhvr>
                                        <p:cTn id="22" dur="500"/>
                                        <p:tgtEl>
                                          <p:spTgt spid="38916">
                                            <p:txEl>
                                              <p:pRg st="3" end="3"/>
                                            </p:txEl>
                                          </p:spTgt>
                                        </p:tgtEl>
                                      </p:cBhvr>
                                    </p:animEffect>
                                  </p:childTnLst>
                                  <p:subTnLst>
                                    <p:animClr clrSpc="rgb" dir="cw">
                                      <p:cBhvr override="childStyle">
                                        <p:cTn dur="1" fill="hold" display="0" masterRel="nextClick" afterEffect="1"/>
                                        <p:tgtEl>
                                          <p:spTgt spid="38916">
                                            <p:txEl>
                                              <p:pRg st="3" end="3"/>
                                            </p:txEl>
                                          </p:spTgt>
                                        </p:tgtEl>
                                        <p:attrNameLst>
                                          <p:attrName>ppt_c</p:attrName>
                                        </p:attrNameLst>
                                      </p:cBhvr>
                                      <p:to>
                                        <a:schemeClr val="folHlink"/>
                                      </p:to>
                                    </p:animClr>
                                  </p:sub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38916">
                                            <p:txEl>
                                              <p:pRg st="4" end="4"/>
                                            </p:txEl>
                                          </p:spTgt>
                                        </p:tgtEl>
                                        <p:attrNameLst>
                                          <p:attrName>style.visibility</p:attrName>
                                        </p:attrNameLst>
                                      </p:cBhvr>
                                      <p:to>
                                        <p:strVal val="visible"/>
                                      </p:to>
                                    </p:set>
                                    <p:animEffect transition="in" filter="strips(downLeft)">
                                      <p:cBhvr>
                                        <p:cTn id="27" dur="500"/>
                                        <p:tgtEl>
                                          <p:spTgt spid="38916">
                                            <p:txEl>
                                              <p:pRg st="4" end="4"/>
                                            </p:txEl>
                                          </p:spTgt>
                                        </p:tgtEl>
                                      </p:cBhvr>
                                    </p:animEffect>
                                  </p:childTnLst>
                                  <p:subTnLst>
                                    <p:animClr clrSpc="rgb" dir="cw">
                                      <p:cBhvr override="childStyle">
                                        <p:cTn dur="1" fill="hold" display="0" masterRel="nextClick" afterEffect="1"/>
                                        <p:tgtEl>
                                          <p:spTgt spid="38916">
                                            <p:txEl>
                                              <p:pRg st="4" end="4"/>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6"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1828800" y="1981200"/>
            <a:ext cx="6248400" cy="2100263"/>
          </a:xfrm>
          <a:prstGeom prst="rect">
            <a:avLst/>
          </a:prstGeom>
          <a:noFill/>
          <a:ln w="12700">
            <a:noFill/>
            <a:miter lim="800000"/>
            <a:headEnd/>
            <a:tailEnd/>
          </a:ln>
        </p:spPr>
        <p:txBody>
          <a:bodyPr wrap="none" anchor="ctr"/>
          <a:lstStyle/>
          <a:p>
            <a:endParaRPr lang="en-IN"/>
          </a:p>
        </p:txBody>
      </p:sp>
      <p:sp>
        <p:nvSpPr>
          <p:cNvPr id="22531" name="Rectangle 3"/>
          <p:cNvSpPr>
            <a:spLocks noChangeArrowheads="1"/>
          </p:cNvSpPr>
          <p:nvPr/>
        </p:nvSpPr>
        <p:spPr bwMode="auto">
          <a:xfrm>
            <a:off x="3125788" y="5030788"/>
            <a:ext cx="3044825" cy="454025"/>
          </a:xfrm>
          <a:prstGeom prst="rect">
            <a:avLst/>
          </a:prstGeom>
          <a:noFill/>
          <a:ln w="12700">
            <a:noFill/>
            <a:miter lim="800000"/>
            <a:headEnd/>
            <a:tailEnd/>
          </a:ln>
        </p:spPr>
        <p:txBody>
          <a:bodyPr lIns="90488" tIns="44450" rIns="90488" bIns="44450">
            <a:spAutoFit/>
          </a:bodyPr>
          <a:lstStyle/>
          <a:p>
            <a:pPr>
              <a:spcBef>
                <a:spcPct val="50000"/>
              </a:spcBef>
            </a:pPr>
            <a:r>
              <a:rPr lang="en-US" i="1">
                <a:latin typeface="Arial" charset="0"/>
              </a:rPr>
              <a:t>35 USC Section 101</a:t>
            </a:r>
          </a:p>
        </p:txBody>
      </p:sp>
      <p:sp>
        <p:nvSpPr>
          <p:cNvPr id="47108" name="Rectangle 4"/>
          <p:cNvSpPr>
            <a:spLocks noGrp="1" noChangeArrowheads="1"/>
          </p:cNvSpPr>
          <p:nvPr>
            <p:ph type="title"/>
          </p:nvPr>
        </p:nvSpPr>
        <p:spPr>
          <a:xfrm>
            <a:off x="533400" y="914400"/>
            <a:ext cx="7772400" cy="1162050"/>
          </a:xfrm>
        </p:spPr>
        <p:txBody>
          <a:bodyPr lIns="90488" tIns="44450" rIns="90488" bIns="44450" anchor="b"/>
          <a:lstStyle/>
          <a:p>
            <a:pPr>
              <a:defRPr/>
            </a:pPr>
            <a:r>
              <a:rPr lang="en-US" sz="4000" smtClean="0">
                <a:solidFill>
                  <a:schemeClr val="tx1"/>
                </a:solidFill>
                <a:effectLst>
                  <a:outerShdw blurRad="38100" dist="38100" dir="2700000" algn="tl">
                    <a:srgbClr val="000000"/>
                  </a:outerShdw>
                </a:effectLst>
                <a:latin typeface="Arial" pitchFamily="34" charset="0"/>
              </a:rPr>
              <a:t>SUBJECT MATTER PATENTABLE</a:t>
            </a:r>
          </a:p>
        </p:txBody>
      </p:sp>
      <p:sp>
        <p:nvSpPr>
          <p:cNvPr id="47109" name="Rectangle 5"/>
          <p:cNvSpPr>
            <a:spLocks noGrp="1" noChangeArrowheads="1"/>
          </p:cNvSpPr>
          <p:nvPr>
            <p:ph type="body" idx="1"/>
          </p:nvPr>
        </p:nvSpPr>
        <p:spPr>
          <a:xfrm>
            <a:off x="2286000" y="2166938"/>
            <a:ext cx="5245100" cy="2212975"/>
          </a:xfrm>
          <a:noFill/>
        </p:spPr>
        <p:txBody>
          <a:bodyPr lIns="90488" tIns="44450" rIns="90488" bIns="44450"/>
          <a:lstStyle/>
          <a:p>
            <a:r>
              <a:rPr lang="en-US" sz="2400" smtClean="0"/>
              <a:t>A PROCESS</a:t>
            </a:r>
          </a:p>
          <a:p>
            <a:r>
              <a:rPr lang="en-US" sz="2400" smtClean="0"/>
              <a:t>A MACHINE</a:t>
            </a:r>
          </a:p>
          <a:p>
            <a:r>
              <a:rPr lang="en-US" sz="2400" smtClean="0"/>
              <a:t>A COMPOSITION OF MATTER</a:t>
            </a:r>
          </a:p>
          <a:p>
            <a:r>
              <a:rPr lang="en-US" sz="2400" smtClean="0"/>
              <a:t>A MANUFACTURE</a:t>
            </a:r>
          </a:p>
        </p:txBody>
      </p:sp>
    </p:spTree>
  </p:cSld>
  <p:clrMapOvr>
    <a:masterClrMapping/>
  </p:clrMapOvr>
  <p:transition>
    <p:sndAc>
      <p:stSnd>
        <p:snd r:embed="rId2" name="WHOOSH.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47108"/>
                                        </p:tgtEl>
                                        <p:attrNameLst>
                                          <p:attrName>style.visibility</p:attrName>
                                        </p:attrNameLst>
                                      </p:cBhvr>
                                      <p:to>
                                        <p:strVal val="visible"/>
                                      </p:to>
                                    </p:set>
                                    <p:anim calcmode="lin" valueType="num">
                                      <p:cBhvr additive="base">
                                        <p:cTn id="7" dur="500" fill="hold"/>
                                        <p:tgtEl>
                                          <p:spTgt spid="47108"/>
                                        </p:tgtEl>
                                        <p:attrNameLst>
                                          <p:attrName>ppt_x</p:attrName>
                                        </p:attrNameLst>
                                      </p:cBhvr>
                                      <p:tavLst>
                                        <p:tav tm="0">
                                          <p:val>
                                            <p:strVal val="#ppt_x"/>
                                          </p:val>
                                        </p:tav>
                                        <p:tav tm="100000">
                                          <p:val>
                                            <p:strVal val="#ppt_x"/>
                                          </p:val>
                                        </p:tav>
                                      </p:tavLst>
                                    </p:anim>
                                    <p:anim calcmode="lin" valueType="num">
                                      <p:cBhvr additive="base">
                                        <p:cTn id="8" dur="500" fill="hold"/>
                                        <p:tgtEl>
                                          <p:spTgt spid="47108"/>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7109">
                                            <p:txEl>
                                              <p:pRg st="0" end="0"/>
                                            </p:txEl>
                                          </p:spTgt>
                                        </p:tgtEl>
                                        <p:attrNameLst>
                                          <p:attrName>style.visibility</p:attrName>
                                        </p:attrNameLst>
                                      </p:cBhvr>
                                      <p:to>
                                        <p:strVal val="visible"/>
                                      </p:to>
                                    </p:set>
                                    <p:anim calcmode="lin" valueType="num">
                                      <p:cBhvr additive="base">
                                        <p:cTn id="13" dur="500" fill="hold"/>
                                        <p:tgtEl>
                                          <p:spTgt spid="47109">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7109">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7109">
                                            <p:txEl>
                                              <p:pRg st="0" end="0"/>
                                            </p:txEl>
                                          </p:spTgt>
                                        </p:tgtEl>
                                        <p:attrNameLst>
                                          <p:attrName>ppt_c</p:attrName>
                                        </p:attrNameLst>
                                      </p:cBhvr>
                                      <p:to>
                                        <a:schemeClr val="folHlink"/>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7109">
                                            <p:txEl>
                                              <p:pRg st="1" end="1"/>
                                            </p:txEl>
                                          </p:spTgt>
                                        </p:tgtEl>
                                        <p:attrNameLst>
                                          <p:attrName>style.visibility</p:attrName>
                                        </p:attrNameLst>
                                      </p:cBhvr>
                                      <p:to>
                                        <p:strVal val="visible"/>
                                      </p:to>
                                    </p:set>
                                    <p:anim calcmode="lin" valueType="num">
                                      <p:cBhvr additive="base">
                                        <p:cTn id="19" dur="500" fill="hold"/>
                                        <p:tgtEl>
                                          <p:spTgt spid="47109">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7109">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7109">
                                            <p:txEl>
                                              <p:pRg st="1" end="1"/>
                                            </p:txEl>
                                          </p:spTgt>
                                        </p:tgtEl>
                                        <p:attrNameLst>
                                          <p:attrName>ppt_c</p:attrName>
                                        </p:attrNameLst>
                                      </p:cBhvr>
                                      <p:to>
                                        <a:schemeClr val="folHlink"/>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7109">
                                            <p:txEl>
                                              <p:pRg st="2" end="2"/>
                                            </p:txEl>
                                          </p:spTgt>
                                        </p:tgtEl>
                                        <p:attrNameLst>
                                          <p:attrName>style.visibility</p:attrName>
                                        </p:attrNameLst>
                                      </p:cBhvr>
                                      <p:to>
                                        <p:strVal val="visible"/>
                                      </p:to>
                                    </p:set>
                                    <p:anim calcmode="lin" valueType="num">
                                      <p:cBhvr additive="base">
                                        <p:cTn id="25" dur="500" fill="hold"/>
                                        <p:tgtEl>
                                          <p:spTgt spid="47109">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7109">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7109">
                                            <p:txEl>
                                              <p:pRg st="2" end="2"/>
                                            </p:txEl>
                                          </p:spTgt>
                                        </p:tgtEl>
                                        <p:attrNameLst>
                                          <p:attrName>ppt_c</p:attrName>
                                        </p:attrNameLst>
                                      </p:cBhvr>
                                      <p:to>
                                        <a:schemeClr val="folHlink"/>
                                      </p:to>
                                    </p:animClr>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7109">
                                            <p:txEl>
                                              <p:pRg st="3" end="3"/>
                                            </p:txEl>
                                          </p:spTgt>
                                        </p:tgtEl>
                                        <p:attrNameLst>
                                          <p:attrName>style.visibility</p:attrName>
                                        </p:attrNameLst>
                                      </p:cBhvr>
                                      <p:to>
                                        <p:strVal val="visible"/>
                                      </p:to>
                                    </p:set>
                                    <p:anim calcmode="lin" valueType="num">
                                      <p:cBhvr additive="base">
                                        <p:cTn id="31" dur="500" fill="hold"/>
                                        <p:tgtEl>
                                          <p:spTgt spid="47109">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7109">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7109">
                                            <p:txEl>
                                              <p:pRg st="3" end="3"/>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8" grpId="0" autoUpdateAnimBg="0"/>
      <p:bldP spid="47109"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smtClean="0"/>
              <a:t>Pop Quiz</a:t>
            </a:r>
          </a:p>
        </p:txBody>
      </p:sp>
      <p:sp>
        <p:nvSpPr>
          <p:cNvPr id="23555" name="Rectangle 3"/>
          <p:cNvSpPr>
            <a:spLocks noGrp="1" noChangeArrowheads="1"/>
          </p:cNvSpPr>
          <p:nvPr>
            <p:ph type="body" idx="1"/>
          </p:nvPr>
        </p:nvSpPr>
        <p:spPr/>
        <p:txBody>
          <a:bodyPr/>
          <a:lstStyle/>
          <a:p>
            <a:r>
              <a:rPr lang="en-US" smtClean="0"/>
              <a:t>Now that you know what type of material is patentable, Answer the following questions.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smtClean="0"/>
              <a:t>Questions?</a:t>
            </a:r>
          </a:p>
        </p:txBody>
      </p:sp>
      <p:sp>
        <p:nvSpPr>
          <p:cNvPr id="11267" name="Rectangle 3"/>
          <p:cNvSpPr>
            <a:spLocks noGrp="1" noChangeArrowheads="1"/>
          </p:cNvSpPr>
          <p:nvPr>
            <p:ph type="body" idx="1"/>
          </p:nvPr>
        </p:nvSpPr>
        <p:spPr/>
        <p:txBody>
          <a:bodyPr/>
          <a:lstStyle/>
          <a:p>
            <a:r>
              <a:rPr lang="en-US" smtClean="0"/>
              <a:t>What’s a microbe that eats oil?</a:t>
            </a:r>
          </a:p>
          <a:p>
            <a:endParaRPr lang="en-US" smtClean="0"/>
          </a:p>
          <a:p>
            <a:r>
              <a:rPr lang="en-US" smtClean="0"/>
              <a:t>What’s a Harvard Mouse?</a:t>
            </a:r>
          </a:p>
          <a:p>
            <a:endParaRPr lang="en-US" smtClean="0"/>
          </a:p>
          <a:p>
            <a:r>
              <a:rPr lang="en-US" smtClean="0"/>
              <a:t>What’s a method of doing business with a computerized system?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500" fill="hold"/>
                                        <p:tgtEl>
                                          <p:spTgt spid="112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267">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builtIn="1"/>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267">
                                            <p:txEl>
                                              <p:pRg st="2" end="2"/>
                                            </p:txEl>
                                          </p:spTgt>
                                        </p:tgtEl>
                                        <p:attrNameLst>
                                          <p:attrName>style.visibility</p:attrName>
                                        </p:attrNameLst>
                                      </p:cBhvr>
                                      <p:to>
                                        <p:strVal val="visible"/>
                                      </p:to>
                                    </p:set>
                                    <p:anim calcmode="lin" valueType="num">
                                      <p:cBhvr additive="base">
                                        <p:cTn id="13" dur="500" fill="hold"/>
                                        <p:tgtEl>
                                          <p:spTgt spid="11267">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267">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builtIn="1"/>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267">
                                            <p:txEl>
                                              <p:pRg st="4" end="4"/>
                                            </p:txEl>
                                          </p:spTgt>
                                        </p:tgtEl>
                                        <p:attrNameLst>
                                          <p:attrName>style.visibility</p:attrName>
                                        </p:attrNameLst>
                                      </p:cBhvr>
                                      <p:to>
                                        <p:strVal val="visible"/>
                                      </p:to>
                                    </p:set>
                                    <p:anim calcmode="lin" valueType="num">
                                      <p:cBhvr additive="base">
                                        <p:cTn id="19" dur="500" fill="hold"/>
                                        <p:tgtEl>
                                          <p:spTgt spid="11267">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1267">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ctrTitle"/>
          </p:nvPr>
        </p:nvSpPr>
        <p:spPr>
          <a:ln w="9525">
            <a:headEnd/>
            <a:tailEnd/>
          </a:ln>
        </p:spPr>
        <p:txBody>
          <a:bodyPr/>
          <a:lstStyle/>
          <a:p>
            <a:r>
              <a:rPr lang="en-US" smtClean="0"/>
              <a:t>What Does a Patent look Like?</a:t>
            </a:r>
          </a:p>
        </p:txBody>
      </p:sp>
      <p:sp>
        <p:nvSpPr>
          <p:cNvPr id="25603" name="Rectangle 3"/>
          <p:cNvSpPr>
            <a:spLocks noGrp="1" noChangeArrowheads="1"/>
          </p:cNvSpPr>
          <p:nvPr>
            <p:ph type="subTitle" idx="1"/>
          </p:nvPr>
        </p:nvSpPr>
        <p:spPr>
          <a:ln w="9525">
            <a:headEnd/>
            <a:tailEnd/>
          </a:ln>
        </p:spPr>
        <p:txBody>
          <a:bodyPr/>
          <a:lstStyle/>
          <a:p>
            <a:endParaRPr lang="en-US"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patent1"/>
          <p:cNvPicPr>
            <a:picLocks noChangeAspect="1" noChangeArrowheads="1"/>
          </p:cNvPicPr>
          <p:nvPr/>
        </p:nvPicPr>
        <p:blipFill>
          <a:blip r:embed="rId3"/>
          <a:srcRect/>
          <a:stretch>
            <a:fillRect/>
          </a:stretch>
        </p:blipFill>
        <p:spPr bwMode="auto">
          <a:xfrm>
            <a:off x="2057400" y="0"/>
            <a:ext cx="4445000" cy="6858000"/>
          </a:xfrm>
          <a:prstGeom prst="rect">
            <a:avLst/>
          </a:prstGeom>
          <a:noFill/>
          <a:ln w="9525">
            <a:noFill/>
            <a:miter lim="800000"/>
            <a:headEnd/>
            <a:tailEnd/>
          </a:ln>
        </p:spPr>
      </p:pic>
    </p:spTree>
  </p:cSld>
  <p:clrMapOvr>
    <a:masterClrMapping/>
  </p:clrMapOvr>
  <p:transition>
    <p:sndAc>
      <p:stSnd>
        <p:snd r:embed="rId2" name="WHOOSH.WAV" builtIn="1"/>
      </p:stSnd>
    </p:sndAc>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0" name="Object 2"/>
          <p:cNvGraphicFramePr>
            <a:graphicFrameLocks noChangeAspect="1"/>
          </p:cNvGraphicFramePr>
          <p:nvPr/>
        </p:nvGraphicFramePr>
        <p:xfrm>
          <a:off x="1143000" y="0"/>
          <a:ext cx="6477000" cy="7239000"/>
        </p:xfrm>
        <a:graphic>
          <a:graphicData uri="http://schemas.openxmlformats.org/presentationml/2006/ole">
            <p:oleObj spid="_x0000_s2050" name="Photo Editor Photo" r:id="rId4" imgW="6076190" imgH="7582958" progId="MSPhotoEd.3">
              <p:embed/>
            </p:oleObj>
          </a:graphicData>
        </a:graphic>
      </p:graphicFrame>
    </p:spTree>
  </p:cSld>
  <p:clrMapOvr>
    <a:masterClrMapping/>
  </p:clrMapOvr>
  <p:transition>
    <p:sndAc>
      <p:stSnd>
        <p:snd r:embed="rId3" name="WHOOSH.WAV" builtIn="1"/>
      </p:stSnd>
    </p:sndAc>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noFill/>
        </p:spPr>
        <p:txBody>
          <a:bodyPr lIns="90488" tIns="44450" rIns="90488" bIns="44450" anchor="b"/>
          <a:lstStyle/>
          <a:p>
            <a:r>
              <a:rPr lang="en-US" smtClean="0"/>
              <a:t>Foreign Rights</a:t>
            </a:r>
          </a:p>
        </p:txBody>
      </p:sp>
      <p:sp>
        <p:nvSpPr>
          <p:cNvPr id="27651" name="Rectangle 3"/>
          <p:cNvSpPr>
            <a:spLocks noGrp="1" noChangeArrowheads="1"/>
          </p:cNvSpPr>
          <p:nvPr>
            <p:ph type="body" idx="1"/>
          </p:nvPr>
        </p:nvSpPr>
        <p:spPr>
          <a:noFill/>
        </p:spPr>
        <p:txBody>
          <a:bodyPr lIns="90488" tIns="44450" rIns="90488" bIns="44450"/>
          <a:lstStyle/>
          <a:p>
            <a:r>
              <a:rPr lang="en-US" smtClean="0"/>
              <a:t>PCT</a:t>
            </a:r>
            <a:br>
              <a:rPr lang="en-US" smtClean="0"/>
            </a:br>
            <a:r>
              <a:rPr lang="en-US" smtClean="0"/>
              <a:t>	Filing within year</a:t>
            </a:r>
            <a:br>
              <a:rPr lang="en-US" smtClean="0"/>
            </a:br>
            <a:r>
              <a:rPr lang="en-US" smtClean="0"/>
              <a:t>	Acquiring foreign rights from inventor</a:t>
            </a:r>
            <a:br>
              <a:rPr lang="en-US" smtClean="0"/>
            </a:br>
            <a:r>
              <a:rPr lang="en-US" smtClean="0"/>
              <a:t>	Making the Choice</a:t>
            </a:r>
          </a:p>
          <a:p>
            <a:r>
              <a:rPr lang="en-US" smtClean="0"/>
              <a:t>National Filings</a:t>
            </a:r>
          </a:p>
          <a:p>
            <a:r>
              <a:rPr lang="en-US" smtClean="0"/>
              <a:t>Cost</a:t>
            </a:r>
            <a:br>
              <a:rPr lang="en-US" smtClean="0"/>
            </a:br>
            <a:r>
              <a:rPr lang="en-US" smtClean="0"/>
              <a:t>	If you have to ask - you can’t afford it</a:t>
            </a:r>
          </a:p>
        </p:txBody>
      </p:sp>
    </p:spTree>
  </p:cSld>
  <p:clrMapOvr>
    <a:masterClrMapping/>
  </p:clrMapOvr>
  <p:transition>
    <p:sndAc>
      <p:stSnd>
        <p:snd r:embed="rId2" name="WHOOSH.WAV" builtIn="1"/>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066800" y="304800"/>
            <a:ext cx="7726363" cy="1143000"/>
          </a:xfrm>
          <a:noFill/>
        </p:spPr>
        <p:txBody>
          <a:bodyPr lIns="90488" tIns="44450" rIns="90488" bIns="44450" anchor="b"/>
          <a:lstStyle/>
          <a:p>
            <a:r>
              <a:rPr lang="en-US" sz="3600" smtClean="0"/>
              <a:t>If you don’t see a problem with this question, you need this class!</a:t>
            </a:r>
            <a:endParaRPr lang="en-US" sz="4000" smtClean="0"/>
          </a:p>
        </p:txBody>
      </p:sp>
      <p:pic>
        <p:nvPicPr>
          <p:cNvPr id="12291" name="Picture 3"/>
          <p:cNvPicPr>
            <a:picLocks noChangeArrowheads="1"/>
          </p:cNvPicPr>
          <p:nvPr>
            <p:ph type="body" idx="1"/>
          </p:nvPr>
        </p:nvPicPr>
        <p:blipFill>
          <a:blip r:embed="rId2">
            <a:lum bright="12000"/>
          </a:blip>
          <a:srcRect/>
          <a:stretch>
            <a:fillRect/>
          </a:stretch>
        </p:blipFill>
        <p:spPr>
          <a:xfrm>
            <a:off x="1066800" y="1447800"/>
            <a:ext cx="6924675" cy="5105400"/>
          </a:xfrm>
          <a:noFill/>
        </p:spPr>
      </p:pic>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ctrTitle"/>
          </p:nvPr>
        </p:nvSpPr>
        <p:spPr>
          <a:ln w="9525">
            <a:headEnd/>
            <a:tailEnd/>
          </a:ln>
        </p:spPr>
        <p:txBody>
          <a:bodyPr/>
          <a:lstStyle/>
          <a:p>
            <a:r>
              <a:rPr lang="en-US" smtClean="0"/>
              <a:t>How do we make use of Patents the command accumulates?</a:t>
            </a:r>
          </a:p>
        </p:txBody>
      </p:sp>
      <p:sp>
        <p:nvSpPr>
          <p:cNvPr id="28675" name="Rectangle 3"/>
          <p:cNvSpPr>
            <a:spLocks noGrp="1" noChangeArrowheads="1"/>
          </p:cNvSpPr>
          <p:nvPr>
            <p:ph type="subTitle" idx="1"/>
          </p:nvPr>
        </p:nvSpPr>
        <p:spPr>
          <a:ln w="9525">
            <a:headEnd/>
            <a:tailEnd/>
          </a:ln>
        </p:spPr>
        <p:txBody>
          <a:bodyPr/>
          <a:lstStyle/>
          <a:p>
            <a:endParaRPr lang="en-US"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Text Box 2"/>
          <p:cNvSpPr txBox="1">
            <a:spLocks noChangeArrowheads="1"/>
          </p:cNvSpPr>
          <p:nvPr/>
        </p:nvSpPr>
        <p:spPr bwMode="auto">
          <a:xfrm>
            <a:off x="533400" y="533400"/>
            <a:ext cx="8153400" cy="2289175"/>
          </a:xfrm>
          <a:prstGeom prst="rect">
            <a:avLst/>
          </a:prstGeom>
          <a:noFill/>
          <a:ln w="9525">
            <a:noFill/>
            <a:miter lim="800000"/>
            <a:headEnd/>
            <a:tailEnd/>
          </a:ln>
          <a:effectLst/>
        </p:spPr>
        <p:txBody>
          <a:bodyPr>
            <a:spAutoFit/>
          </a:bodyPr>
          <a:lstStyle/>
          <a:p>
            <a:pPr algn="ctr">
              <a:spcBef>
                <a:spcPct val="50000"/>
              </a:spcBef>
              <a:defRPr/>
            </a:pPr>
            <a:r>
              <a:rPr lang="en-US" sz="3600">
                <a:solidFill>
                  <a:schemeClr val="accent2"/>
                </a:solidFill>
                <a:effectLst>
                  <a:outerShdw blurRad="38100" dist="38100" dir="2700000" algn="tl">
                    <a:srgbClr val="000000"/>
                  </a:outerShdw>
                </a:effectLst>
              </a:rPr>
              <a:t>LICENSING AND THE GOVERNMENT</a:t>
            </a:r>
          </a:p>
          <a:p>
            <a:pPr algn="ctr">
              <a:spcBef>
                <a:spcPct val="50000"/>
              </a:spcBef>
              <a:defRPr/>
            </a:pPr>
            <a:r>
              <a:rPr lang="en-US" sz="3600">
                <a:solidFill>
                  <a:schemeClr val="accent2"/>
                </a:solidFill>
                <a:effectLst>
                  <a:outerShdw blurRad="38100" dist="38100" dir="2700000" algn="tl">
                    <a:srgbClr val="000000"/>
                  </a:outerShdw>
                </a:effectLst>
              </a:rPr>
              <a:t>Or</a:t>
            </a:r>
            <a:endParaRPr lang="en-US" sz="3600">
              <a:solidFill>
                <a:schemeClr val="accent2"/>
              </a:solidFill>
            </a:endParaRPr>
          </a:p>
          <a:p>
            <a:pPr algn="ctr">
              <a:spcBef>
                <a:spcPct val="50000"/>
              </a:spcBef>
              <a:defRPr/>
            </a:pPr>
            <a:r>
              <a:rPr lang="en-US" sz="3600">
                <a:solidFill>
                  <a:schemeClr val="accent2"/>
                </a:solidFill>
                <a:effectLst>
                  <a:outerShdw blurRad="38100" dist="38100" dir="2700000" algn="tl">
                    <a:srgbClr val="000000"/>
                  </a:outerShdw>
                </a:effectLst>
              </a:rPr>
              <a:t>How to negotiate a successful partnership.</a:t>
            </a:r>
            <a:endParaRPr lang="en-US">
              <a:solidFill>
                <a:schemeClr val="accent2"/>
              </a:solidFill>
            </a:endParaRPr>
          </a:p>
        </p:txBody>
      </p:sp>
      <p:graphicFrame>
        <p:nvGraphicFramePr>
          <p:cNvPr id="247811" name="Object 3">
            <a:hlinkClick r:id="" action="ppaction://noaction">
              <a:snd r:embed="rId4" name="APPLAUSE.WAV" builtIn="1"/>
            </a:hlinkClick>
          </p:cNvPr>
          <p:cNvGraphicFramePr>
            <a:graphicFrameLocks noChangeAspect="1"/>
          </p:cNvGraphicFramePr>
          <p:nvPr/>
        </p:nvGraphicFramePr>
        <p:xfrm>
          <a:off x="2286000" y="3429000"/>
          <a:ext cx="4960938" cy="2811463"/>
        </p:xfrm>
        <a:graphic>
          <a:graphicData uri="http://schemas.openxmlformats.org/presentationml/2006/ole">
            <p:oleObj spid="_x0000_s3074" name="Clip" r:id="rId5" imgW="4960800" imgH="2811240" progId="MS_ClipArt_Gallery.2">
              <p:embed/>
            </p:oleObj>
          </a:graphicData>
        </a:graphic>
      </p:graphicFrame>
    </p:spTree>
  </p:cSld>
  <p:clrMapOvr>
    <a:masterClrMapping/>
  </p:clrMapOvr>
  <p:transition>
    <p:sndAc>
      <p:stSnd>
        <p:snd r:embed="rId3" name="WHOOSH.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528" fill="hold" nodeType="clickEffect">
                                  <p:stCondLst>
                                    <p:cond delay="0"/>
                                  </p:stCondLst>
                                  <p:childTnLst>
                                    <p:set>
                                      <p:cBhvr>
                                        <p:cTn id="6" dur="1" fill="hold">
                                          <p:stCondLst>
                                            <p:cond delay="0"/>
                                          </p:stCondLst>
                                        </p:cTn>
                                        <p:tgtEl>
                                          <p:spTgt spid="247811"/>
                                        </p:tgtEl>
                                        <p:attrNameLst>
                                          <p:attrName>style.visibility</p:attrName>
                                        </p:attrNameLst>
                                      </p:cBhvr>
                                      <p:to>
                                        <p:strVal val="visible"/>
                                      </p:to>
                                    </p:set>
                                    <p:anim calcmode="lin" valueType="num">
                                      <p:cBhvr>
                                        <p:cTn id="7" dur="500" fill="hold"/>
                                        <p:tgtEl>
                                          <p:spTgt spid="247811"/>
                                        </p:tgtEl>
                                        <p:attrNameLst>
                                          <p:attrName>ppt_w</p:attrName>
                                        </p:attrNameLst>
                                      </p:cBhvr>
                                      <p:tavLst>
                                        <p:tav tm="0">
                                          <p:val>
                                            <p:fltVal val="0"/>
                                          </p:val>
                                        </p:tav>
                                        <p:tav tm="100000">
                                          <p:val>
                                            <p:strVal val="#ppt_w"/>
                                          </p:val>
                                        </p:tav>
                                      </p:tavLst>
                                    </p:anim>
                                    <p:anim calcmode="lin" valueType="num">
                                      <p:cBhvr>
                                        <p:cTn id="8" dur="500" fill="hold"/>
                                        <p:tgtEl>
                                          <p:spTgt spid="247811"/>
                                        </p:tgtEl>
                                        <p:attrNameLst>
                                          <p:attrName>ppt_h</p:attrName>
                                        </p:attrNameLst>
                                      </p:cBhvr>
                                      <p:tavLst>
                                        <p:tav tm="0">
                                          <p:val>
                                            <p:fltVal val="0"/>
                                          </p:val>
                                        </p:tav>
                                        <p:tav tm="100000">
                                          <p:val>
                                            <p:strVal val="#ppt_h"/>
                                          </p:val>
                                        </p:tav>
                                      </p:tavLst>
                                    </p:anim>
                                    <p:anim calcmode="lin" valueType="num">
                                      <p:cBhvr>
                                        <p:cTn id="9" dur="500" fill="hold"/>
                                        <p:tgtEl>
                                          <p:spTgt spid="247811"/>
                                        </p:tgtEl>
                                        <p:attrNameLst>
                                          <p:attrName>ppt_x</p:attrName>
                                        </p:attrNameLst>
                                      </p:cBhvr>
                                      <p:tavLst>
                                        <p:tav tm="0">
                                          <p:val>
                                            <p:fltVal val="0.5"/>
                                          </p:val>
                                        </p:tav>
                                        <p:tav tm="100000">
                                          <p:val>
                                            <p:strVal val="#ppt_x"/>
                                          </p:val>
                                        </p:tav>
                                      </p:tavLst>
                                    </p:anim>
                                    <p:anim calcmode="lin" valueType="num">
                                      <p:cBhvr>
                                        <p:cTn id="10" dur="500" fill="hold"/>
                                        <p:tgtEl>
                                          <p:spTgt spid="247811"/>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p:txBody>
          <a:bodyPr lIns="90488" tIns="44450" rIns="90488" bIns="44450" anchor="b"/>
          <a:lstStyle/>
          <a:p>
            <a:pPr>
              <a:defRPr/>
            </a:pPr>
            <a:r>
              <a:rPr lang="en-US" sz="6000" smtClean="0">
                <a:solidFill>
                  <a:schemeClr val="accent2"/>
                </a:solidFill>
                <a:effectLst>
                  <a:outerShdw blurRad="38100" dist="38100" dir="2700000" algn="tl">
                    <a:srgbClr val="000000"/>
                  </a:outerShdw>
                </a:effectLst>
                <a:latin typeface="Footlight MT Light" pitchFamily="18" charset="0"/>
              </a:rPr>
              <a:t>What is a License?</a:t>
            </a:r>
            <a:endParaRPr lang="en-US" sz="6000" smtClean="0">
              <a:solidFill>
                <a:schemeClr val="bg2"/>
              </a:solidFill>
              <a:effectLst>
                <a:outerShdw blurRad="38100" dist="38100" dir="2700000" algn="tl">
                  <a:srgbClr val="FFFFFF"/>
                </a:outerShdw>
              </a:effectLst>
              <a:latin typeface="Footlight MT Light" pitchFamily="18" charset="0"/>
            </a:endParaRPr>
          </a:p>
        </p:txBody>
      </p:sp>
      <p:sp>
        <p:nvSpPr>
          <p:cNvPr id="185347" name="Rectangle 3"/>
          <p:cNvSpPr>
            <a:spLocks noGrp="1" noChangeArrowheads="1"/>
          </p:cNvSpPr>
          <p:nvPr>
            <p:ph type="body" idx="1"/>
          </p:nvPr>
        </p:nvSpPr>
        <p:spPr>
          <a:xfrm>
            <a:off x="914400" y="1752600"/>
            <a:ext cx="7696200" cy="4800600"/>
          </a:xfrm>
          <a:noFill/>
        </p:spPr>
        <p:txBody>
          <a:bodyPr lIns="90488" tIns="44450" rIns="90488" bIns="44450"/>
          <a:lstStyle/>
          <a:p>
            <a:r>
              <a:rPr lang="en-US" sz="3600" smtClean="0"/>
              <a:t>A contract between licensor and 		licensee.</a:t>
            </a:r>
          </a:p>
          <a:p>
            <a:r>
              <a:rPr lang="en-US" sz="3600" smtClean="0"/>
              <a:t>Licensor grants to licensee the right 	to practice the technology claimed in the licensed patent</a:t>
            </a:r>
          </a:p>
          <a:p>
            <a:r>
              <a:rPr lang="en-US" sz="3600" smtClean="0"/>
              <a:t>Licensor agrees not to sue licensee 	for infringing licensor’s patent</a:t>
            </a:r>
          </a:p>
        </p:txBody>
      </p:sp>
    </p:spTree>
  </p:cSld>
  <p:clrMapOvr>
    <a:masterClrMapping/>
  </p:clrMapOvr>
  <p:transition>
    <p:sndAc>
      <p:stSnd>
        <p:snd r:embed="rId2" name="WHOOSH.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85347">
                                            <p:txEl>
                                              <p:pRg st="0" end="0"/>
                                            </p:txEl>
                                          </p:spTgt>
                                        </p:tgtEl>
                                        <p:attrNameLst>
                                          <p:attrName>style.visibility</p:attrName>
                                        </p:attrNameLst>
                                      </p:cBhvr>
                                      <p:to>
                                        <p:strVal val="visible"/>
                                      </p:to>
                                    </p:set>
                                    <p:animEffect transition="in" filter="wipe(up)">
                                      <p:cBhvr>
                                        <p:cTn id="7" dur="500"/>
                                        <p:tgtEl>
                                          <p:spTgt spid="185347">
                                            <p:txEl>
                                              <p:pRg st="0" end="0"/>
                                            </p:txEl>
                                          </p:spTgt>
                                        </p:tgtEl>
                                      </p:cBhvr>
                                    </p:animEffect>
                                  </p:childTnLst>
                                  <p:subTnLst>
                                    <p:animClr clrSpc="rgb" dir="cw">
                                      <p:cBhvr override="childStyle">
                                        <p:cTn dur="1" fill="hold" display="0" masterRel="nextClick" afterEffect="1"/>
                                        <p:tgtEl>
                                          <p:spTgt spid="185347">
                                            <p:txEl>
                                              <p:pRg st="0" end="0"/>
                                            </p:txEl>
                                          </p:spTgt>
                                        </p:tgtEl>
                                        <p:attrNameLst>
                                          <p:attrName>ppt_c</p:attrName>
                                        </p:attrNameLst>
                                      </p:cBhvr>
                                      <p:to>
                                        <a:schemeClr val="folHlink"/>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85347">
                                            <p:txEl>
                                              <p:pRg st="1" end="1"/>
                                            </p:txEl>
                                          </p:spTgt>
                                        </p:tgtEl>
                                        <p:attrNameLst>
                                          <p:attrName>style.visibility</p:attrName>
                                        </p:attrNameLst>
                                      </p:cBhvr>
                                      <p:to>
                                        <p:strVal val="visible"/>
                                      </p:to>
                                    </p:set>
                                    <p:animEffect transition="in" filter="wipe(up)">
                                      <p:cBhvr>
                                        <p:cTn id="12" dur="500"/>
                                        <p:tgtEl>
                                          <p:spTgt spid="185347">
                                            <p:txEl>
                                              <p:pRg st="1" end="1"/>
                                            </p:txEl>
                                          </p:spTgt>
                                        </p:tgtEl>
                                      </p:cBhvr>
                                    </p:animEffect>
                                  </p:childTnLst>
                                  <p:subTnLst>
                                    <p:animClr clrSpc="rgb" dir="cw">
                                      <p:cBhvr override="childStyle">
                                        <p:cTn dur="1" fill="hold" display="0" masterRel="nextClick" afterEffect="1"/>
                                        <p:tgtEl>
                                          <p:spTgt spid="185347">
                                            <p:txEl>
                                              <p:pRg st="1" end="1"/>
                                            </p:txEl>
                                          </p:spTgt>
                                        </p:tgtEl>
                                        <p:attrNameLst>
                                          <p:attrName>ppt_c</p:attrName>
                                        </p:attrNameLst>
                                      </p:cBhvr>
                                      <p:to>
                                        <a:schemeClr val="folHlink"/>
                                      </p:to>
                                    </p:animClr>
                                  </p:sub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85347">
                                            <p:txEl>
                                              <p:pRg st="2" end="2"/>
                                            </p:txEl>
                                          </p:spTgt>
                                        </p:tgtEl>
                                        <p:attrNameLst>
                                          <p:attrName>style.visibility</p:attrName>
                                        </p:attrNameLst>
                                      </p:cBhvr>
                                      <p:to>
                                        <p:strVal val="visible"/>
                                      </p:to>
                                    </p:set>
                                    <p:animEffect transition="in" filter="wipe(up)">
                                      <p:cBhvr>
                                        <p:cTn id="17" dur="500"/>
                                        <p:tgtEl>
                                          <p:spTgt spid="185347">
                                            <p:txEl>
                                              <p:pRg st="2" end="2"/>
                                            </p:txEl>
                                          </p:spTgt>
                                        </p:tgtEl>
                                      </p:cBhvr>
                                    </p:animEffect>
                                  </p:childTnLst>
                                  <p:subTnLst>
                                    <p:animClr clrSpc="rgb" dir="cw">
                                      <p:cBhvr override="childStyle">
                                        <p:cTn dur="1" fill="hold" display="0" masterRel="nextClick" afterEffect="1"/>
                                        <p:tgtEl>
                                          <p:spTgt spid="185347">
                                            <p:txEl>
                                              <p:pRg st="2" end="2"/>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347"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sz="2800" smtClean="0"/>
              <a:t>37 C. F. R.	</a:t>
            </a:r>
            <a:br>
              <a:rPr lang="en-US" sz="2800" smtClean="0"/>
            </a:br>
            <a:r>
              <a:rPr lang="en-US" sz="2800" smtClean="0"/>
              <a:t>PART 404 LICENSING OF GOVERNMENT OWNED INVENTIONS</a:t>
            </a:r>
            <a:endParaRPr lang="en-US" sz="3200" smtClean="0"/>
          </a:p>
        </p:txBody>
      </p:sp>
      <p:sp>
        <p:nvSpPr>
          <p:cNvPr id="204803" name="Rectangle 3"/>
          <p:cNvSpPr>
            <a:spLocks noGrp="1" noChangeArrowheads="1"/>
          </p:cNvSpPr>
          <p:nvPr>
            <p:ph type="body" idx="1"/>
          </p:nvPr>
        </p:nvSpPr>
        <p:spPr>
          <a:xfrm>
            <a:off x="685800" y="1600200"/>
            <a:ext cx="8105775" cy="4806950"/>
          </a:xfrm>
        </p:spPr>
        <p:txBody>
          <a:bodyPr/>
          <a:lstStyle/>
          <a:p>
            <a:pPr>
              <a:lnSpc>
                <a:spcPct val="130000"/>
              </a:lnSpc>
            </a:pPr>
            <a:r>
              <a:rPr lang="en-US" sz="2400" b="1" smtClean="0"/>
              <a:t>§ 404.5 Restrictions and conditions on all licenses granted  under this part.</a:t>
            </a:r>
          </a:p>
          <a:p>
            <a:pPr lvl="1"/>
            <a:r>
              <a:rPr lang="en-US" sz="2400" smtClean="0"/>
              <a:t>(1) A license may be granted only if the applicant has supplied the Federal agency with a satisfactory plan for development or marketing of the invention, or both, and with information about the applicant's capability to fulfill the plan.</a:t>
            </a:r>
          </a:p>
          <a:p>
            <a:pPr lvl="1"/>
            <a:r>
              <a:rPr lang="en-US" sz="2400" smtClean="0"/>
              <a:t>(2) A license granting rights to use or sell under a federally owned invention in the United States shall normally be granted only to a licensee who agrees that any products embodying the invention or produced through the use of the invention will be</a:t>
            </a:r>
            <a:r>
              <a:rPr lang="en-US" sz="2000" smtClean="0"/>
              <a:t> manufactured substantially in the United States.</a:t>
            </a:r>
            <a:endParaRPr lang="en-US" sz="1200" smtClean="0"/>
          </a:p>
        </p:txBody>
      </p:sp>
    </p:spTree>
  </p:cSld>
  <p:clrMapOvr>
    <a:masterClrMapping/>
  </p:clrMapOvr>
  <p:transition>
    <p:sndAc>
      <p:stSnd>
        <p:snd r:embed="rId2" name="WHOOSH.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04803">
                                            <p:txEl>
                                              <p:pRg st="0" end="0"/>
                                            </p:txEl>
                                          </p:spTgt>
                                        </p:tgtEl>
                                        <p:attrNameLst>
                                          <p:attrName>style.visibility</p:attrName>
                                        </p:attrNameLst>
                                      </p:cBhvr>
                                      <p:to>
                                        <p:strVal val="visible"/>
                                      </p:to>
                                    </p:set>
                                    <p:animEffect transition="in" filter="slide(fromBottom)">
                                      <p:cBhvr>
                                        <p:cTn id="7" dur="500"/>
                                        <p:tgtEl>
                                          <p:spTgt spid="204803">
                                            <p:txEl>
                                              <p:pRg st="0" end="0"/>
                                            </p:txEl>
                                          </p:spTgt>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204803">
                                            <p:txEl>
                                              <p:pRg st="1" end="1"/>
                                            </p:txEl>
                                          </p:spTgt>
                                        </p:tgtEl>
                                        <p:attrNameLst>
                                          <p:attrName>style.visibility</p:attrName>
                                        </p:attrNameLst>
                                      </p:cBhvr>
                                      <p:to>
                                        <p:strVal val="visible"/>
                                      </p:to>
                                    </p:set>
                                    <p:animEffect transition="in" filter="slide(fromBottom)">
                                      <p:cBhvr>
                                        <p:cTn id="10" dur="500"/>
                                        <p:tgtEl>
                                          <p:spTgt spid="204803">
                                            <p:txEl>
                                              <p:pRg st="1" end="1"/>
                                            </p:txEl>
                                          </p:spTgt>
                                        </p:tgtEl>
                                      </p:cBhvr>
                                    </p:animEffect>
                                  </p:childTnLst>
                                </p:cTn>
                              </p:par>
                              <p:par>
                                <p:cTn id="11" presetID="12" presetClass="entr" presetSubtype="4" fill="hold" grpId="0" nodeType="withEffect">
                                  <p:stCondLst>
                                    <p:cond delay="0"/>
                                  </p:stCondLst>
                                  <p:childTnLst>
                                    <p:set>
                                      <p:cBhvr>
                                        <p:cTn id="12" dur="1" fill="hold">
                                          <p:stCondLst>
                                            <p:cond delay="0"/>
                                          </p:stCondLst>
                                        </p:cTn>
                                        <p:tgtEl>
                                          <p:spTgt spid="204803">
                                            <p:txEl>
                                              <p:pRg st="2" end="2"/>
                                            </p:txEl>
                                          </p:spTgt>
                                        </p:tgtEl>
                                        <p:attrNameLst>
                                          <p:attrName>style.visibility</p:attrName>
                                        </p:attrNameLst>
                                      </p:cBhvr>
                                      <p:to>
                                        <p:strVal val="visible"/>
                                      </p:to>
                                    </p:set>
                                    <p:animEffect transition="in" filter="slide(fromBottom)">
                                      <p:cBhvr>
                                        <p:cTn id="13" dur="500"/>
                                        <p:tgtEl>
                                          <p:spTgt spid="2048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03"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ctrTitle"/>
          </p:nvPr>
        </p:nvSpPr>
        <p:spPr>
          <a:ln w="9525">
            <a:headEnd/>
            <a:tailEnd/>
          </a:ln>
        </p:spPr>
        <p:txBody>
          <a:bodyPr/>
          <a:lstStyle/>
          <a:p>
            <a:r>
              <a:rPr lang="en-US" smtClean="0"/>
              <a:t>Other forms of IP!</a:t>
            </a:r>
          </a:p>
        </p:txBody>
      </p:sp>
      <p:sp>
        <p:nvSpPr>
          <p:cNvPr id="325635" name="Rectangle 3"/>
          <p:cNvSpPr>
            <a:spLocks noGrp="1" noChangeArrowheads="1"/>
          </p:cNvSpPr>
          <p:nvPr>
            <p:ph type="subTitle" idx="1"/>
          </p:nvPr>
        </p:nvSpPr>
        <p:spPr>
          <a:effectLst>
            <a:outerShdw dist="107763" dir="2700000" algn="ctr" rotWithShape="0">
              <a:schemeClr val="bg2"/>
            </a:outerShdw>
          </a:effectLst>
        </p:spPr>
        <p:txBody>
          <a:bodyPr/>
          <a:lstStyle/>
          <a:p>
            <a:pPr>
              <a:defRPr/>
            </a:pPr>
            <a:r>
              <a:rPr lang="en-US" sz="5400" smtClean="0"/>
              <a:t>Trade &amp; Service Marks</a:t>
            </a:r>
            <a:endParaRPr lang="en-US"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effectLst>
            <a:outerShdw dist="107763" dir="2700000" algn="ctr" rotWithShape="0">
              <a:srgbClr val="808080"/>
            </a:outerShdw>
          </a:effectLst>
        </p:spPr>
        <p:txBody>
          <a:bodyPr/>
          <a:lstStyle/>
          <a:p>
            <a:pPr>
              <a:defRPr/>
            </a:pPr>
            <a:r>
              <a:rPr lang="en-US" smtClean="0"/>
              <a:t>Marks</a:t>
            </a:r>
          </a:p>
        </p:txBody>
      </p:sp>
      <p:sp>
        <p:nvSpPr>
          <p:cNvPr id="32771" name="Rectangle 3"/>
          <p:cNvSpPr>
            <a:spLocks noGrp="1" noChangeArrowheads="1"/>
          </p:cNvSpPr>
          <p:nvPr>
            <p:ph type="body" idx="1"/>
          </p:nvPr>
        </p:nvSpPr>
        <p:spPr/>
        <p:txBody>
          <a:bodyPr/>
          <a:lstStyle/>
          <a:p>
            <a:r>
              <a:rPr lang="en-US" smtClean="0"/>
              <a:t>Trademarks</a:t>
            </a:r>
            <a:r>
              <a:rPr lang="en-US" baseline="30000" smtClean="0"/>
              <a:t>® </a:t>
            </a:r>
            <a:r>
              <a:rPr lang="en-US" smtClean="0"/>
              <a:t>,</a:t>
            </a:r>
            <a:r>
              <a:rPr lang="en-US" baseline="30000" smtClean="0"/>
              <a:t> </a:t>
            </a:r>
            <a:r>
              <a:rPr lang="en-US" smtClean="0"/>
              <a:t>™</a:t>
            </a:r>
            <a:endParaRPr lang="en-US" b="1" baseline="30000" smtClean="0"/>
          </a:p>
          <a:p>
            <a:pPr lvl="1"/>
            <a:r>
              <a:rPr lang="en-US" sz="2000" b="1" smtClean="0"/>
              <a:t>A trademark identifies tangible good or product of a company or individual</a:t>
            </a:r>
            <a:r>
              <a:rPr lang="en-US" smtClean="0"/>
              <a:t>.</a:t>
            </a:r>
          </a:p>
          <a:p>
            <a:pPr>
              <a:lnSpc>
                <a:spcPct val="50000"/>
              </a:lnSpc>
            </a:pPr>
            <a:r>
              <a:rPr lang="en-US" smtClean="0"/>
              <a:t>Servicemarks </a:t>
            </a:r>
            <a:r>
              <a:rPr lang="en-US" baseline="30000" smtClean="0"/>
              <a:t>®</a:t>
            </a:r>
            <a:r>
              <a:rPr lang="en-US" smtClean="0"/>
              <a:t>, </a:t>
            </a:r>
            <a:r>
              <a:rPr lang="en-US" b="1" baseline="30000" smtClean="0"/>
              <a:t>SM</a:t>
            </a:r>
          </a:p>
          <a:p>
            <a:pPr>
              <a:lnSpc>
                <a:spcPct val="50000"/>
              </a:lnSpc>
            </a:pPr>
            <a:endParaRPr lang="en-US" sz="3600" b="1" baseline="30000" smtClean="0"/>
          </a:p>
          <a:p>
            <a:pPr lvl="1">
              <a:lnSpc>
                <a:spcPct val="110000"/>
              </a:lnSpc>
            </a:pPr>
            <a:r>
              <a:rPr lang="en-US" sz="3200" b="1" baseline="30000" smtClean="0"/>
              <a:t>A service mark identifies the service s of a provider.  Marks used by a company can function as both.</a:t>
            </a:r>
          </a:p>
          <a:p>
            <a:r>
              <a:rPr lang="en-US" sz="4000" b="1" baseline="30000" smtClean="0"/>
              <a:t>Trade names</a:t>
            </a:r>
          </a:p>
          <a:p>
            <a:pPr lvl="1"/>
            <a:r>
              <a:rPr lang="en-US" sz="3200" b="1" baseline="30000" smtClean="0"/>
              <a:t>Once a trade name was used to denote any mark descriptive of a good or service.  </a:t>
            </a:r>
          </a:p>
          <a:p>
            <a:pPr lvl="1"/>
            <a:r>
              <a:rPr lang="en-US" sz="3200" b="1" baseline="30000" smtClean="0"/>
              <a:t>Today, it is a company business name.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14338"/>
                                        </p:tgtEl>
                                        <p:attrNameLst>
                                          <p:attrName>style.visibility</p:attrName>
                                        </p:attrNameLst>
                                      </p:cBhvr>
                                      <p:to>
                                        <p:strVal val="visible"/>
                                      </p:to>
                                    </p:set>
                                    <p:anim calcmode="lin" valueType="num">
                                      <p:cBhvr additive="base">
                                        <p:cTn id="7" dur="500" fill="hold"/>
                                        <p:tgtEl>
                                          <p:spTgt spid="14338"/>
                                        </p:tgtEl>
                                        <p:attrNameLst>
                                          <p:attrName>ppt_x</p:attrName>
                                        </p:attrNameLst>
                                      </p:cBhvr>
                                      <p:tavLst>
                                        <p:tav tm="0">
                                          <p:val>
                                            <p:strVal val="#ppt_x"/>
                                          </p:val>
                                        </p:tav>
                                        <p:tav tm="100000">
                                          <p:val>
                                            <p:strVal val="#ppt_x"/>
                                          </p:val>
                                        </p:tav>
                                      </p:tavLst>
                                    </p:anim>
                                    <p:anim calcmode="lin" valueType="num">
                                      <p:cBhvr additive="base">
                                        <p:cTn id="8" dur="500" fill="hold"/>
                                        <p:tgtEl>
                                          <p:spTgt spid="1433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noFill/>
        </p:spPr>
        <p:txBody>
          <a:bodyPr lIns="90488" tIns="44450" rIns="90488" bIns="44450" anchor="b"/>
          <a:lstStyle/>
          <a:p>
            <a:r>
              <a:rPr lang="en-US" smtClean="0"/>
              <a:t>Acquiring Trademark Rights</a:t>
            </a:r>
          </a:p>
        </p:txBody>
      </p:sp>
      <p:sp>
        <p:nvSpPr>
          <p:cNvPr id="33795" name="Rectangle 3"/>
          <p:cNvSpPr>
            <a:spLocks noGrp="1" noChangeArrowheads="1"/>
          </p:cNvSpPr>
          <p:nvPr>
            <p:ph type="body" idx="1"/>
          </p:nvPr>
        </p:nvSpPr>
        <p:spPr>
          <a:noFill/>
        </p:spPr>
        <p:txBody>
          <a:bodyPr lIns="90488" tIns="44450" rIns="90488" bIns="44450"/>
          <a:lstStyle/>
          <a:p>
            <a:r>
              <a:rPr lang="en-US" smtClean="0"/>
              <a:t>Types of trademark</a:t>
            </a:r>
          </a:p>
          <a:p>
            <a:r>
              <a:rPr lang="en-US" smtClean="0"/>
              <a:t>	</a:t>
            </a:r>
            <a:r>
              <a:rPr lang="en-US" sz="2800" smtClean="0"/>
              <a:t>TM - </a:t>
            </a:r>
            <a:r>
              <a:rPr lang="en-US" sz="2400" smtClean="0"/>
              <a:t>a Trade Mark™</a:t>
            </a:r>
            <a:r>
              <a:rPr lang="en-US" sz="2800" smtClean="0"/>
              <a:t> </a:t>
            </a:r>
            <a:r>
              <a:rPr lang="en-US" sz="2400" smtClean="0"/>
              <a:t>- used before registration</a:t>
            </a:r>
            <a:endParaRPr lang="en-US" smtClean="0"/>
          </a:p>
          <a:p>
            <a:r>
              <a:rPr lang="en-US" smtClean="0"/>
              <a:t>	</a:t>
            </a:r>
            <a:r>
              <a:rPr lang="en-US" sz="2800" smtClean="0"/>
              <a:t>SM - </a:t>
            </a:r>
            <a:r>
              <a:rPr lang="en-US" sz="2400" smtClean="0"/>
              <a:t>a Service Mark </a:t>
            </a:r>
            <a:r>
              <a:rPr lang="en-US" sz="2400" b="1" baseline="30000" smtClean="0"/>
              <a:t>SM</a:t>
            </a:r>
            <a:r>
              <a:rPr lang="en-US" sz="2800" b="1" baseline="30000" smtClean="0"/>
              <a:t> </a:t>
            </a:r>
            <a:r>
              <a:rPr lang="en-US" sz="2400" smtClean="0"/>
              <a:t>- used before registration</a:t>
            </a:r>
            <a:endParaRPr lang="en-US" smtClean="0"/>
          </a:p>
          <a:p>
            <a:r>
              <a:rPr lang="en-US" smtClean="0"/>
              <a:t>Used in Interstate Commerce</a:t>
            </a:r>
          </a:p>
          <a:p>
            <a:r>
              <a:rPr lang="en-US" smtClean="0"/>
              <a:t>Rights by Registration®</a:t>
            </a:r>
          </a:p>
          <a:p>
            <a:r>
              <a:rPr lang="en-US" smtClean="0"/>
              <a:t>Unfair Competition</a:t>
            </a:r>
          </a:p>
          <a:p>
            <a:pPr lvl="2"/>
            <a:r>
              <a:rPr lang="en-US" smtClean="0"/>
              <a:t>Misuse of Trade Dress</a:t>
            </a:r>
          </a:p>
          <a:p>
            <a:pPr lvl="2"/>
            <a:r>
              <a:rPr lang="en-US" smtClean="0"/>
              <a:t>Passing Off</a:t>
            </a:r>
          </a:p>
        </p:txBody>
      </p:sp>
    </p:spTree>
  </p:cSld>
  <p:clrMapOvr>
    <a:masterClrMapping/>
  </p:clrMapOvr>
  <p:transition>
    <p:sndAc>
      <p:stSnd>
        <p:snd r:embed="rId2" name="WHOOSH.WAV" builtIn="1"/>
      </p:stSnd>
    </p:sndAc>
  </p:transition>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1066800" y="533400"/>
            <a:ext cx="7726363" cy="1143000"/>
          </a:xfrm>
        </p:spPr>
        <p:txBody>
          <a:bodyPr/>
          <a:lstStyle/>
          <a:p>
            <a:r>
              <a:rPr lang="en-US" smtClean="0"/>
              <a:t>Can the United States Government Own a Trade/Service Mark?</a:t>
            </a:r>
          </a:p>
        </p:txBody>
      </p:sp>
      <p:sp>
        <p:nvSpPr>
          <p:cNvPr id="17411" name="Rectangle 3"/>
          <p:cNvSpPr>
            <a:spLocks noGrp="1" noChangeArrowheads="1"/>
          </p:cNvSpPr>
          <p:nvPr>
            <p:ph type="body" idx="1"/>
          </p:nvPr>
        </p:nvSpPr>
        <p:spPr>
          <a:xfrm>
            <a:off x="1038225" y="2438400"/>
            <a:ext cx="7191375" cy="3429000"/>
          </a:xfrm>
        </p:spPr>
        <p:txBody>
          <a:bodyPr/>
          <a:lstStyle/>
          <a:p>
            <a:r>
              <a:rPr lang="en-US" smtClean="0"/>
              <a:t>YES!!!!</a:t>
            </a:r>
          </a:p>
          <a:p>
            <a:pPr lvl="1"/>
            <a:r>
              <a:rPr lang="en-US" smtClean="0"/>
              <a:t>TOMAHAWK</a:t>
            </a:r>
            <a:r>
              <a:rPr lang="en-US" baseline="30000" smtClean="0"/>
              <a:t>®</a:t>
            </a:r>
          </a:p>
          <a:p>
            <a:pPr lvl="1"/>
            <a:r>
              <a:rPr lang="en-US" smtClean="0"/>
              <a:t>Marine Corp Marathon</a:t>
            </a:r>
          </a:p>
          <a:p>
            <a:pPr lvl="1"/>
            <a:r>
              <a:rPr lang="en-US" smtClean="0"/>
              <a:t>NAVYJOBS.COM</a:t>
            </a:r>
            <a:r>
              <a:rPr lang="en-US" sz="2000" baseline="30000" smtClean="0"/>
              <a:t>SM</a:t>
            </a:r>
            <a:r>
              <a:rPr lang="en-US" smtClean="0"/>
              <a:t>  </a:t>
            </a:r>
          </a:p>
          <a:p>
            <a:pPr lvl="1"/>
            <a:r>
              <a:rPr lang="en-US" smtClean="0"/>
              <a:t>Let The Journey Begin </a:t>
            </a:r>
            <a:r>
              <a:rPr lang="en-US" sz="2000" baseline="30000" smtClean="0"/>
              <a:t>SM</a:t>
            </a:r>
            <a:endParaRPr lang="en-US" smtClean="0"/>
          </a:p>
          <a:p>
            <a:pPr lvl="1"/>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iterate type="lt">
                                    <p:tmPct val="100000"/>
                                  </p:iterate>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additive="base">
                                        <p:cTn id="7" dur="75" fill="hold"/>
                                        <p:tgtEl>
                                          <p:spTgt spid="17411">
                                            <p:txEl>
                                              <p:pRg st="0" end="0"/>
                                            </p:txEl>
                                          </p:spTgt>
                                        </p:tgtEl>
                                        <p:attrNameLst>
                                          <p:attrName>ppt_x</p:attrName>
                                        </p:attrNameLst>
                                      </p:cBhvr>
                                      <p:tavLst>
                                        <p:tav tm="0">
                                          <p:val>
                                            <p:strVal val="1+#ppt_w/2"/>
                                          </p:val>
                                        </p:tav>
                                        <p:tav tm="100000">
                                          <p:val>
                                            <p:strVal val="#ppt_x"/>
                                          </p:val>
                                        </p:tav>
                                      </p:tavLst>
                                    </p:anim>
                                    <p:anim calcmode="lin" valueType="num">
                                      <p:cBhvr additive="base">
                                        <p:cTn id="8" dur="75" fill="hold"/>
                                        <p:tgtEl>
                                          <p:spTgt spid="17411">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laser.wav" builtIn="1"/>
                                        </p:tgtEl>
                                      </p:cMediaNode>
                                    </p:audio>
                                  </p:subTnLst>
                                </p:cTn>
                              </p:par>
                              <p:par>
                                <p:cTn id="9" presetID="2" presetClass="entr" presetSubtype="3" fill="hold" grpId="0" nodeType="withEffect">
                                  <p:stCondLst>
                                    <p:cond delay="0"/>
                                  </p:stCondLst>
                                  <p:iterate type="lt">
                                    <p:tmPct val="100000"/>
                                  </p:iterate>
                                  <p:childTnLst>
                                    <p:set>
                                      <p:cBhvr>
                                        <p:cTn id="10" dur="1" fill="hold">
                                          <p:stCondLst>
                                            <p:cond delay="0"/>
                                          </p:stCondLst>
                                        </p:cTn>
                                        <p:tgtEl>
                                          <p:spTgt spid="17411">
                                            <p:txEl>
                                              <p:pRg st="1" end="1"/>
                                            </p:txEl>
                                          </p:spTgt>
                                        </p:tgtEl>
                                        <p:attrNameLst>
                                          <p:attrName>style.visibility</p:attrName>
                                        </p:attrNameLst>
                                      </p:cBhvr>
                                      <p:to>
                                        <p:strVal val="visible"/>
                                      </p:to>
                                    </p:set>
                                    <p:anim calcmode="lin" valueType="num">
                                      <p:cBhvr additive="base">
                                        <p:cTn id="11" dur="75" fill="hold"/>
                                        <p:tgtEl>
                                          <p:spTgt spid="17411">
                                            <p:txEl>
                                              <p:pRg st="1" end="1"/>
                                            </p:txEl>
                                          </p:spTgt>
                                        </p:tgtEl>
                                        <p:attrNameLst>
                                          <p:attrName>ppt_x</p:attrName>
                                        </p:attrNameLst>
                                      </p:cBhvr>
                                      <p:tavLst>
                                        <p:tav tm="0">
                                          <p:val>
                                            <p:strVal val="1+#ppt_w/2"/>
                                          </p:val>
                                        </p:tav>
                                        <p:tav tm="100000">
                                          <p:val>
                                            <p:strVal val="#ppt_x"/>
                                          </p:val>
                                        </p:tav>
                                      </p:tavLst>
                                    </p:anim>
                                    <p:anim calcmode="lin" valueType="num">
                                      <p:cBhvr additive="base">
                                        <p:cTn id="12" dur="75" fill="hold"/>
                                        <p:tgtEl>
                                          <p:spTgt spid="17411">
                                            <p:txEl>
                                              <p:pRg st="1" end="1"/>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2" name="laser.wav" builtIn="1"/>
                                        </p:tgtEl>
                                      </p:cMediaNode>
                                    </p:audio>
                                  </p:subTnLst>
                                </p:cTn>
                              </p:par>
                              <p:par>
                                <p:cTn id="13" presetID="2" presetClass="entr" presetSubtype="3" fill="hold" grpId="0" nodeType="withEffect">
                                  <p:stCondLst>
                                    <p:cond delay="0"/>
                                  </p:stCondLst>
                                  <p:iterate type="lt">
                                    <p:tmPct val="100000"/>
                                  </p:iterate>
                                  <p:childTnLst>
                                    <p:set>
                                      <p:cBhvr>
                                        <p:cTn id="14" dur="1" fill="hold">
                                          <p:stCondLst>
                                            <p:cond delay="0"/>
                                          </p:stCondLst>
                                        </p:cTn>
                                        <p:tgtEl>
                                          <p:spTgt spid="17411">
                                            <p:txEl>
                                              <p:pRg st="2" end="2"/>
                                            </p:txEl>
                                          </p:spTgt>
                                        </p:tgtEl>
                                        <p:attrNameLst>
                                          <p:attrName>style.visibility</p:attrName>
                                        </p:attrNameLst>
                                      </p:cBhvr>
                                      <p:to>
                                        <p:strVal val="visible"/>
                                      </p:to>
                                    </p:set>
                                    <p:anim calcmode="lin" valueType="num">
                                      <p:cBhvr additive="base">
                                        <p:cTn id="15" dur="75" fill="hold"/>
                                        <p:tgtEl>
                                          <p:spTgt spid="17411">
                                            <p:txEl>
                                              <p:pRg st="2" end="2"/>
                                            </p:txEl>
                                          </p:spTgt>
                                        </p:tgtEl>
                                        <p:attrNameLst>
                                          <p:attrName>ppt_x</p:attrName>
                                        </p:attrNameLst>
                                      </p:cBhvr>
                                      <p:tavLst>
                                        <p:tav tm="0">
                                          <p:val>
                                            <p:strVal val="1+#ppt_w/2"/>
                                          </p:val>
                                        </p:tav>
                                        <p:tav tm="100000">
                                          <p:val>
                                            <p:strVal val="#ppt_x"/>
                                          </p:val>
                                        </p:tav>
                                      </p:tavLst>
                                    </p:anim>
                                    <p:anim calcmode="lin" valueType="num">
                                      <p:cBhvr additive="base">
                                        <p:cTn id="16" dur="75" fill="hold"/>
                                        <p:tgtEl>
                                          <p:spTgt spid="17411">
                                            <p:txEl>
                                              <p:pRg st="2" end="2"/>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3"/>
                                            </p:cond>
                                          </p:stCondLst>
                                          <p:endCondLst>
                                            <p:cond evt="onStopAudio" delay="0">
                                              <p:tgtEl>
                                                <p:sldTgt/>
                                              </p:tgtEl>
                                            </p:cond>
                                          </p:endCondLst>
                                        </p:cTn>
                                        <p:tgtEl>
                                          <p:sndTgt r:embed="rId2" name="laser.wav" builtIn="1"/>
                                        </p:tgtEl>
                                      </p:cMediaNode>
                                    </p:audio>
                                  </p:subTnLst>
                                </p:cTn>
                              </p:par>
                              <p:par>
                                <p:cTn id="17" presetID="2" presetClass="entr" presetSubtype="3" fill="hold" grpId="0" nodeType="withEffect">
                                  <p:stCondLst>
                                    <p:cond delay="0"/>
                                  </p:stCondLst>
                                  <p:iterate type="lt">
                                    <p:tmPct val="100000"/>
                                  </p:iterate>
                                  <p:childTnLst>
                                    <p:set>
                                      <p:cBhvr>
                                        <p:cTn id="18" dur="1" fill="hold">
                                          <p:stCondLst>
                                            <p:cond delay="0"/>
                                          </p:stCondLst>
                                        </p:cTn>
                                        <p:tgtEl>
                                          <p:spTgt spid="17411">
                                            <p:txEl>
                                              <p:pRg st="3" end="3"/>
                                            </p:txEl>
                                          </p:spTgt>
                                        </p:tgtEl>
                                        <p:attrNameLst>
                                          <p:attrName>style.visibility</p:attrName>
                                        </p:attrNameLst>
                                      </p:cBhvr>
                                      <p:to>
                                        <p:strVal val="visible"/>
                                      </p:to>
                                    </p:set>
                                    <p:anim calcmode="lin" valueType="num">
                                      <p:cBhvr additive="base">
                                        <p:cTn id="19" dur="75" fill="hold"/>
                                        <p:tgtEl>
                                          <p:spTgt spid="17411">
                                            <p:txEl>
                                              <p:pRg st="3" end="3"/>
                                            </p:txEl>
                                          </p:spTgt>
                                        </p:tgtEl>
                                        <p:attrNameLst>
                                          <p:attrName>ppt_x</p:attrName>
                                        </p:attrNameLst>
                                      </p:cBhvr>
                                      <p:tavLst>
                                        <p:tav tm="0">
                                          <p:val>
                                            <p:strVal val="1+#ppt_w/2"/>
                                          </p:val>
                                        </p:tav>
                                        <p:tav tm="100000">
                                          <p:val>
                                            <p:strVal val="#ppt_x"/>
                                          </p:val>
                                        </p:tav>
                                      </p:tavLst>
                                    </p:anim>
                                    <p:anim calcmode="lin" valueType="num">
                                      <p:cBhvr additive="base">
                                        <p:cTn id="20" dur="75" fill="hold"/>
                                        <p:tgtEl>
                                          <p:spTgt spid="17411">
                                            <p:txEl>
                                              <p:pRg st="3" end="3"/>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laser.wav" builtIn="1"/>
                                        </p:tgtEl>
                                      </p:cMediaNode>
                                    </p:audio>
                                  </p:subTnLst>
                                </p:cTn>
                              </p:par>
                              <p:par>
                                <p:cTn id="21" presetID="2" presetClass="entr" presetSubtype="3" fill="hold" grpId="0" nodeType="withEffect">
                                  <p:stCondLst>
                                    <p:cond delay="0"/>
                                  </p:stCondLst>
                                  <p:iterate type="lt">
                                    <p:tmPct val="100000"/>
                                  </p:iterate>
                                  <p:childTnLst>
                                    <p:set>
                                      <p:cBhvr>
                                        <p:cTn id="22" dur="1" fill="hold">
                                          <p:stCondLst>
                                            <p:cond delay="0"/>
                                          </p:stCondLst>
                                        </p:cTn>
                                        <p:tgtEl>
                                          <p:spTgt spid="17411">
                                            <p:txEl>
                                              <p:pRg st="4" end="4"/>
                                            </p:txEl>
                                          </p:spTgt>
                                        </p:tgtEl>
                                        <p:attrNameLst>
                                          <p:attrName>style.visibility</p:attrName>
                                        </p:attrNameLst>
                                      </p:cBhvr>
                                      <p:to>
                                        <p:strVal val="visible"/>
                                      </p:to>
                                    </p:set>
                                    <p:anim calcmode="lin" valueType="num">
                                      <p:cBhvr additive="base">
                                        <p:cTn id="23" dur="75" fill="hold"/>
                                        <p:tgtEl>
                                          <p:spTgt spid="17411">
                                            <p:txEl>
                                              <p:pRg st="4" end="4"/>
                                            </p:txEl>
                                          </p:spTgt>
                                        </p:tgtEl>
                                        <p:attrNameLst>
                                          <p:attrName>ppt_x</p:attrName>
                                        </p:attrNameLst>
                                      </p:cBhvr>
                                      <p:tavLst>
                                        <p:tav tm="0">
                                          <p:val>
                                            <p:strVal val="1+#ppt_w/2"/>
                                          </p:val>
                                        </p:tav>
                                        <p:tav tm="100000">
                                          <p:val>
                                            <p:strVal val="#ppt_x"/>
                                          </p:val>
                                        </p:tav>
                                      </p:tavLst>
                                    </p:anim>
                                    <p:anim calcmode="lin" valueType="num">
                                      <p:cBhvr additive="base">
                                        <p:cTn id="24" dur="75" fill="hold"/>
                                        <p:tgtEl>
                                          <p:spTgt spid="17411">
                                            <p:txEl>
                                              <p:pRg st="4" end="4"/>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2" name="laser.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sz="4000" smtClean="0"/>
              <a:t>Can the United States be sued for Trade/Service Mark Infringement?</a:t>
            </a:r>
            <a:endParaRPr lang="en-US" smtClean="0"/>
          </a:p>
        </p:txBody>
      </p:sp>
      <p:sp>
        <p:nvSpPr>
          <p:cNvPr id="18435" name="Rectangle 3"/>
          <p:cNvSpPr>
            <a:spLocks noGrp="1" noChangeArrowheads="1"/>
          </p:cNvSpPr>
          <p:nvPr>
            <p:ph type="body" idx="1"/>
          </p:nvPr>
        </p:nvSpPr>
        <p:spPr>
          <a:xfrm>
            <a:off x="762000" y="2057400"/>
            <a:ext cx="8105775" cy="4425950"/>
          </a:xfrm>
          <a:solidFill>
            <a:schemeClr val="bg1"/>
          </a:solidFill>
          <a:ln>
            <a:solidFill>
              <a:schemeClr val="tx1"/>
            </a:solidFill>
          </a:ln>
        </p:spPr>
        <p:txBody>
          <a:bodyPr/>
          <a:lstStyle/>
          <a:p>
            <a:endParaRPr lang="en-US" smtClean="0"/>
          </a:p>
          <a:p>
            <a:r>
              <a:rPr lang="en-US" smtClean="0"/>
              <a:t>In 1999, Congress removed Federal Government sovereign immunity for trademark infringement including going so far as to allow the US to be sued in State court.</a:t>
            </a:r>
          </a:p>
          <a:p>
            <a:pPr lvl="1"/>
            <a:endParaRPr lang="en-US" smtClean="0"/>
          </a:p>
          <a:p>
            <a:endParaRPr lang="en-US" smtClean="0"/>
          </a:p>
        </p:txBody>
      </p:sp>
      <p:sp>
        <p:nvSpPr>
          <p:cNvPr id="18438" name="WordArt 6"/>
          <p:cNvSpPr>
            <a:spLocks noChangeArrowheads="1" noChangeShapeType="1" noTextEdit="1"/>
          </p:cNvSpPr>
          <p:nvPr/>
        </p:nvSpPr>
        <p:spPr bwMode="auto">
          <a:xfrm>
            <a:off x="2895600" y="4724400"/>
            <a:ext cx="3735388" cy="1219200"/>
          </a:xfrm>
          <a:prstGeom prst="rect">
            <a:avLst/>
          </a:prstGeom>
        </p:spPr>
        <p:txBody>
          <a:bodyPr wrap="none" fromWordArt="1">
            <a:prstTxWarp prst="textCanDown">
              <a:avLst>
                <a:gd name="adj" fmla="val 33333"/>
              </a:avLst>
            </a:prstTxWarp>
          </a:bodyPr>
          <a:lstStyle/>
          <a:p>
            <a:pPr algn="ctr"/>
            <a:r>
              <a:rPr lang="en-IN" sz="3600" kern="10">
                <a:ln w="9525" cap="sq">
                  <a:solidFill>
                    <a:srgbClr val="000000"/>
                  </a:solidFill>
                  <a:round/>
                  <a:headEnd type="none" w="sm" len="sm"/>
                  <a:tailEnd type="none" w="sm" len="sm"/>
                </a:ln>
                <a:solidFill>
                  <a:srgbClr val="000000"/>
                </a:solidFill>
                <a:latin typeface="Times New Roman"/>
                <a:cs typeface="Times New Roman"/>
              </a:rPr>
              <a:t>Oh My!!!</a:t>
            </a:r>
          </a:p>
        </p:txBody>
      </p:sp>
      <p:sp>
        <p:nvSpPr>
          <p:cNvPr id="18439" name="Text Box 7"/>
          <p:cNvSpPr txBox="1">
            <a:spLocks noChangeArrowheads="1"/>
          </p:cNvSpPr>
          <p:nvPr/>
        </p:nvSpPr>
        <p:spPr bwMode="auto">
          <a:xfrm>
            <a:off x="3581400" y="1838325"/>
            <a:ext cx="2352675" cy="823913"/>
          </a:xfrm>
          <a:prstGeom prst="rect">
            <a:avLst/>
          </a:prstGeom>
          <a:noFill/>
          <a:ln w="12700" cap="sq">
            <a:noFill/>
            <a:miter lim="800000"/>
            <a:headEnd type="none" w="sm" len="sm"/>
            <a:tailEnd type="none" w="sm" len="sm"/>
          </a:ln>
        </p:spPr>
        <p:txBody>
          <a:bodyPr wrap="none">
            <a:spAutoFit/>
          </a:bodyPr>
          <a:lstStyle/>
          <a:p>
            <a:r>
              <a:rPr lang="en-US" sz="4800">
                <a:solidFill>
                  <a:schemeClr val="tx2"/>
                </a:solidFill>
              </a:rPr>
              <a:t>YES!!!!!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8439"/>
                                        </p:tgtEl>
                                        <p:attrNameLst>
                                          <p:attrName>style.visibility</p:attrName>
                                        </p:attrNameLst>
                                      </p:cBhvr>
                                      <p:to>
                                        <p:strVal val="visible"/>
                                      </p:to>
                                    </p:set>
                                    <p:anim calcmode="lin" valueType="num">
                                      <p:cBhvr>
                                        <p:cTn id="7" dur="1000" fill="hold"/>
                                        <p:tgtEl>
                                          <p:spTgt spid="18439"/>
                                        </p:tgtEl>
                                        <p:attrNameLst>
                                          <p:attrName>ppt_w</p:attrName>
                                        </p:attrNameLst>
                                      </p:cBhvr>
                                      <p:tavLst>
                                        <p:tav tm="0">
                                          <p:val>
                                            <p:fltVal val="0"/>
                                          </p:val>
                                        </p:tav>
                                        <p:tav tm="100000">
                                          <p:val>
                                            <p:strVal val="#ppt_w"/>
                                          </p:val>
                                        </p:tav>
                                      </p:tavLst>
                                    </p:anim>
                                    <p:anim calcmode="lin" valueType="num">
                                      <p:cBhvr>
                                        <p:cTn id="8" dur="1000" fill="hold"/>
                                        <p:tgtEl>
                                          <p:spTgt spid="18439"/>
                                        </p:tgtEl>
                                        <p:attrNameLst>
                                          <p:attrName>ppt_h</p:attrName>
                                        </p:attrNameLst>
                                      </p:cBhvr>
                                      <p:tavLst>
                                        <p:tav tm="0">
                                          <p:val>
                                            <p:fltVal val="0"/>
                                          </p:val>
                                        </p:tav>
                                        <p:tav tm="100000">
                                          <p:val>
                                            <p:strVal val="#ppt_h"/>
                                          </p:val>
                                        </p:tav>
                                      </p:tavLst>
                                    </p:anim>
                                    <p:anim calcmode="lin" valueType="num">
                                      <p:cBhvr>
                                        <p:cTn id="9" dur="1000" fill="hold"/>
                                        <p:tgtEl>
                                          <p:spTgt spid="18439"/>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8439"/>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2" fill="hold" grpId="0" nodeType="clickEffect">
                                  <p:stCondLst>
                                    <p:cond delay="0"/>
                                  </p:stCondLst>
                                  <p:childTnLst>
                                    <p:set>
                                      <p:cBhvr>
                                        <p:cTn id="14" dur="1" fill="hold">
                                          <p:stCondLst>
                                            <p:cond delay="0"/>
                                          </p:stCondLst>
                                        </p:cTn>
                                        <p:tgtEl>
                                          <p:spTgt spid="18435">
                                            <p:txEl>
                                              <p:pRg st="1" end="1"/>
                                            </p:txEl>
                                          </p:spTgt>
                                        </p:tgtEl>
                                        <p:attrNameLst>
                                          <p:attrName>style.visibility</p:attrName>
                                        </p:attrNameLst>
                                      </p:cBhvr>
                                      <p:to>
                                        <p:strVal val="visible"/>
                                      </p:to>
                                    </p:set>
                                    <p:anim calcmode="lin" valueType="num">
                                      <p:cBhvr additive="base">
                                        <p:cTn id="15" dur="500" fill="hold"/>
                                        <p:tgtEl>
                                          <p:spTgt spid="18435">
                                            <p:txEl>
                                              <p:pRg st="1" end="1"/>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8435">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3"/>
                                            </p:cond>
                                          </p:stCondLst>
                                          <p:endCondLst>
                                            <p:cond evt="onStopAudio" delay="0">
                                              <p:tgtEl>
                                                <p:sldTgt/>
                                              </p:tgtEl>
                                            </p:cond>
                                          </p:endCondLst>
                                        </p:cTn>
                                        <p:tgtEl>
                                          <p:sndTgt r:embed="rId2" name="carbrake.wav" builtIn="1"/>
                                        </p:tgtEl>
                                      </p:cMediaNode>
                                    </p:audio>
                                  </p:sub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8438"/>
                                        </p:tgtEl>
                                        <p:attrNameLst>
                                          <p:attrName>style.visibility</p:attrName>
                                        </p:attrNameLst>
                                      </p:cBhvr>
                                      <p:to>
                                        <p:strVal val="visible"/>
                                      </p:to>
                                    </p:set>
                                    <p:anim calcmode="lin" valueType="num">
                                      <p:cBhvr additive="base">
                                        <p:cTn id="21" dur="500" fill="hold"/>
                                        <p:tgtEl>
                                          <p:spTgt spid="18438"/>
                                        </p:tgtEl>
                                        <p:attrNameLst>
                                          <p:attrName>ppt_x</p:attrName>
                                        </p:attrNameLst>
                                      </p:cBhvr>
                                      <p:tavLst>
                                        <p:tav tm="0">
                                          <p:val>
                                            <p:strVal val="#ppt_x"/>
                                          </p:val>
                                        </p:tav>
                                        <p:tav tm="100000">
                                          <p:val>
                                            <p:strVal val="#ppt_x"/>
                                          </p:val>
                                        </p:tav>
                                      </p:tavLst>
                                    </p:anim>
                                    <p:anim calcmode="lin" valueType="num">
                                      <p:cBhvr additive="base">
                                        <p:cTn id="22" dur="500" fill="hold"/>
                                        <p:tgtEl>
                                          <p:spTgt spid="18438"/>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9"/>
                                            </p:cond>
                                          </p:stCondLst>
                                          <p:endCondLst>
                                            <p:cond evt="onStopAudio" delay="0">
                                              <p:tgtEl>
                                                <p:sldTgt/>
                                              </p:tgtEl>
                                            </p:cond>
                                          </p:endCondLst>
                                        </p:cTn>
                                        <p:tgtEl>
                                          <p:sndTgt r:embed="rId3" name="GLASS.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autoUpdateAnimBg="0"/>
      <p:bldP spid="18438" grpId="0" animBg="1"/>
      <p:bldP spid="18439"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ctrTitle"/>
          </p:nvPr>
        </p:nvSpPr>
        <p:spPr>
          <a:ln w="9525">
            <a:headEnd/>
            <a:tailEnd/>
          </a:ln>
        </p:spPr>
        <p:txBody>
          <a:bodyPr/>
          <a:lstStyle/>
          <a:p>
            <a:r>
              <a:rPr lang="en-US" smtClean="0"/>
              <a:t>Other forms of IP</a:t>
            </a:r>
          </a:p>
        </p:txBody>
      </p:sp>
      <p:sp>
        <p:nvSpPr>
          <p:cNvPr id="326659" name="Rectangle 3"/>
          <p:cNvSpPr>
            <a:spLocks noGrp="1" noChangeArrowheads="1"/>
          </p:cNvSpPr>
          <p:nvPr>
            <p:ph type="subTitle" idx="1"/>
          </p:nvPr>
        </p:nvSpPr>
        <p:spPr>
          <a:ln>
            <a:solidFill>
              <a:schemeClr val="tx1"/>
            </a:solidFill>
          </a:ln>
          <a:effectLst>
            <a:outerShdw dist="107763" dir="2700000" algn="ctr" rotWithShape="0">
              <a:schemeClr val="bg2"/>
            </a:outerShdw>
          </a:effectLst>
        </p:spPr>
        <p:txBody>
          <a:bodyPr/>
          <a:lstStyle/>
          <a:p>
            <a:pPr>
              <a:defRPr/>
            </a:pPr>
            <a:r>
              <a:rPr lang="en-US" sz="8800" smtClean="0"/>
              <a:t>Copyright</a:t>
            </a:r>
            <a:r>
              <a:rPr lang="en-US" sz="8800" baseline="30000" smtClean="0"/>
              <a:t>©</a:t>
            </a:r>
            <a:endParaRPr lang="en-US"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smtClean="0"/>
              <a:t>Types of Intellectual Property</a:t>
            </a:r>
          </a:p>
        </p:txBody>
      </p:sp>
      <p:sp>
        <p:nvSpPr>
          <p:cNvPr id="13315" name="Rectangle 3"/>
          <p:cNvSpPr>
            <a:spLocks noGrp="1" noChangeArrowheads="1"/>
          </p:cNvSpPr>
          <p:nvPr>
            <p:ph type="body" idx="1"/>
          </p:nvPr>
        </p:nvSpPr>
        <p:spPr/>
        <p:txBody>
          <a:bodyPr/>
          <a:lstStyle/>
          <a:p>
            <a:r>
              <a:rPr lang="en-US" sz="3600" smtClean="0"/>
              <a:t>Patents</a:t>
            </a:r>
          </a:p>
          <a:p>
            <a:r>
              <a:rPr lang="en-US" sz="3600" smtClean="0"/>
              <a:t>Trademarks</a:t>
            </a:r>
          </a:p>
          <a:p>
            <a:r>
              <a:rPr lang="en-US" sz="3600" smtClean="0"/>
              <a:t>Copyrights</a:t>
            </a:r>
          </a:p>
          <a:p>
            <a:r>
              <a:rPr lang="en-US" sz="3600" smtClean="0"/>
              <a:t>Unfair Competition</a:t>
            </a:r>
          </a:p>
          <a:p>
            <a:pPr>
              <a:lnSpc>
                <a:spcPct val="120000"/>
              </a:lnSpc>
            </a:pPr>
            <a:r>
              <a:rPr lang="en-US" sz="3600" smtClean="0"/>
              <a:t>Trade Secrets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smtClean="0"/>
              <a:t>Copyrights</a:t>
            </a:r>
          </a:p>
        </p:txBody>
      </p:sp>
      <p:sp>
        <p:nvSpPr>
          <p:cNvPr id="37891" name="Rectangle 3"/>
          <p:cNvSpPr>
            <a:spLocks noGrp="1" noChangeArrowheads="1"/>
          </p:cNvSpPr>
          <p:nvPr>
            <p:ph type="body" idx="1"/>
          </p:nvPr>
        </p:nvSpPr>
        <p:spPr/>
        <p:txBody>
          <a:bodyPr/>
          <a:lstStyle/>
          <a:p>
            <a:r>
              <a:rPr lang="en-US" smtClean="0"/>
              <a:t>Copyright law protects the expression of an idea.  Not the idea itself.</a:t>
            </a:r>
          </a:p>
          <a:p>
            <a:r>
              <a:rPr lang="en-US" smtClean="0"/>
              <a:t>Copyright protects</a:t>
            </a:r>
          </a:p>
          <a:p>
            <a:pPr lvl="1"/>
            <a:r>
              <a:rPr lang="en-US" smtClean="0"/>
              <a:t>“…original works of authorship fixed in any tangible medium of expression, now known  or later developed, from which they can be perceived, reproduced, or otherwise communicated, either directly or with the aid of a machine or device.” (17 U.S.C. § 102)</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smtClean="0"/>
              <a:t>Original</a:t>
            </a:r>
          </a:p>
        </p:txBody>
      </p:sp>
      <p:sp>
        <p:nvSpPr>
          <p:cNvPr id="38915" name="Rectangle 3"/>
          <p:cNvSpPr>
            <a:spLocks noGrp="1" noChangeArrowheads="1"/>
          </p:cNvSpPr>
          <p:nvPr>
            <p:ph type="body" idx="1"/>
          </p:nvPr>
        </p:nvSpPr>
        <p:spPr/>
        <p:txBody>
          <a:bodyPr/>
          <a:lstStyle/>
          <a:p>
            <a:r>
              <a:rPr lang="en-US" smtClean="0"/>
              <a:t>The term original in the copyright law means that the work </a:t>
            </a:r>
            <a:r>
              <a:rPr lang="en-US" i="1" smtClean="0"/>
              <a:t>originated</a:t>
            </a:r>
            <a:r>
              <a:rPr lang="en-US" smtClean="0"/>
              <a:t> with the author.</a:t>
            </a:r>
          </a:p>
          <a:p>
            <a:endParaRPr lang="en-US" smtClean="0"/>
          </a:p>
          <a:p>
            <a:r>
              <a:rPr lang="en-US" smtClean="0"/>
              <a:t>There is no requirement for </a:t>
            </a:r>
            <a:r>
              <a:rPr lang="en-US" i="1" smtClean="0"/>
              <a:t>novelty or uniqueness </a:t>
            </a:r>
            <a:r>
              <a:rPr lang="en-US" smtClean="0"/>
              <a:t>as there is in patent law.</a:t>
            </a:r>
          </a:p>
          <a:p>
            <a:endParaRPr lang="en-US" smtClean="0"/>
          </a:p>
          <a:p>
            <a:r>
              <a:rPr lang="en-US" smtClean="0"/>
              <a:t>Must originate with author.</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smtClean="0"/>
              <a:t>Fixed in a Tangible Medium</a:t>
            </a:r>
          </a:p>
        </p:txBody>
      </p:sp>
      <p:sp>
        <p:nvSpPr>
          <p:cNvPr id="39939" name="Rectangle 3"/>
          <p:cNvSpPr>
            <a:spLocks noGrp="1" noChangeArrowheads="1"/>
          </p:cNvSpPr>
          <p:nvPr>
            <p:ph type="body" idx="1"/>
          </p:nvPr>
        </p:nvSpPr>
        <p:spPr/>
        <p:txBody>
          <a:bodyPr/>
          <a:lstStyle/>
          <a:p>
            <a:r>
              <a:rPr lang="en-US" smtClean="0"/>
              <a:t>Any stable medium that will record or reproduce the material is acceptable</a:t>
            </a:r>
          </a:p>
          <a:p>
            <a:r>
              <a:rPr lang="en-US" smtClean="0"/>
              <a:t>Computer software satisfies the fixation the moment the material is stored</a:t>
            </a:r>
          </a:p>
          <a:p>
            <a:r>
              <a:rPr lang="en-US" smtClean="0"/>
              <a:t>a computer display is considered fixed even if it appears momentarily and only returns under certain conditions (games)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smtClean="0"/>
              <a:t>Duration</a:t>
            </a:r>
          </a:p>
        </p:txBody>
      </p:sp>
      <p:sp>
        <p:nvSpPr>
          <p:cNvPr id="40963" name="Rectangle 3"/>
          <p:cNvSpPr>
            <a:spLocks noGrp="1" noChangeArrowheads="1"/>
          </p:cNvSpPr>
          <p:nvPr>
            <p:ph type="body" idx="1"/>
          </p:nvPr>
        </p:nvSpPr>
        <p:spPr/>
        <p:txBody>
          <a:bodyPr/>
          <a:lstStyle/>
          <a:p>
            <a:r>
              <a:rPr lang="en-US" smtClean="0"/>
              <a:t>Depends on whether it is pre or post 1 Jan. 1978</a:t>
            </a:r>
          </a:p>
          <a:p>
            <a:r>
              <a:rPr lang="en-US" smtClean="0"/>
              <a:t>Pre - Depends on whether published? Registered, first term, renewal </a:t>
            </a:r>
            <a:r>
              <a:rPr lang="en-US" i="1" smtClean="0"/>
              <a:t>etc.</a:t>
            </a:r>
            <a:endParaRPr lang="en-US" smtClean="0"/>
          </a:p>
          <a:p>
            <a:r>
              <a:rPr lang="en-US" smtClean="0"/>
              <a:t>Post - </a:t>
            </a:r>
          </a:p>
          <a:p>
            <a:pPr lvl="1"/>
            <a:r>
              <a:rPr lang="en-US" smtClean="0"/>
              <a:t>Life of author + 50 years</a:t>
            </a:r>
          </a:p>
          <a:p>
            <a:pPr lvl="1"/>
            <a:r>
              <a:rPr lang="en-US" smtClean="0"/>
              <a:t>Work-for-hire 75 years from publication, 100 years from creation which ever is first</a:t>
            </a:r>
          </a:p>
          <a:p>
            <a:endParaRPr lang="en-US"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smtClean="0"/>
              <a:t>Ownership</a:t>
            </a:r>
          </a:p>
        </p:txBody>
      </p:sp>
      <p:sp>
        <p:nvSpPr>
          <p:cNvPr id="41987" name="Rectangle 3"/>
          <p:cNvSpPr>
            <a:spLocks noGrp="1" noChangeArrowheads="1"/>
          </p:cNvSpPr>
          <p:nvPr>
            <p:ph type="body" idx="1"/>
          </p:nvPr>
        </p:nvSpPr>
        <p:spPr/>
        <p:txBody>
          <a:bodyPr/>
          <a:lstStyle/>
          <a:p>
            <a:r>
              <a:rPr lang="en-US" sz="2800" smtClean="0"/>
              <a:t>Works for Hire - employer is considered the author when:</a:t>
            </a:r>
          </a:p>
          <a:p>
            <a:pPr lvl="1"/>
            <a:r>
              <a:rPr lang="en-US" sz="2400" smtClean="0"/>
              <a:t>work prepared by an employee within the scope or his/her employment</a:t>
            </a:r>
          </a:p>
          <a:p>
            <a:pPr lvl="1"/>
            <a:r>
              <a:rPr lang="en-US" sz="2400" smtClean="0"/>
              <a:t>work specially ordered or commissioned for use as a contribution to a collective work</a:t>
            </a:r>
          </a:p>
          <a:p>
            <a:r>
              <a:rPr lang="en-US" sz="2800" smtClean="0"/>
              <a:t>Transfer of title </a:t>
            </a:r>
            <a:r>
              <a:rPr lang="en-US" sz="2800" i="1" smtClean="0"/>
              <a:t>v</a:t>
            </a:r>
            <a:r>
              <a:rPr lang="en-US" sz="2800" smtClean="0"/>
              <a:t> Work-for-Hire</a:t>
            </a:r>
          </a:p>
          <a:p>
            <a:pPr lvl="1"/>
            <a:r>
              <a:rPr lang="en-US" sz="2400" smtClean="0"/>
              <a:t>under a work for hire, employer is considered the owner. Duration 75 years from pub or 100 from creation.  Transfer (assignment </a:t>
            </a:r>
            <a:r>
              <a:rPr lang="en-US" sz="2400" i="1" smtClean="0"/>
              <a:t>etc. </a:t>
            </a:r>
            <a:r>
              <a:rPr lang="en-US" sz="2400" smtClean="0"/>
              <a:t>35 years)</a:t>
            </a:r>
            <a:endParaRPr lang="en-US"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smtClean="0"/>
              <a:t>Ownership </a:t>
            </a:r>
            <a:r>
              <a:rPr lang="en-US" i="1" smtClean="0"/>
              <a:t>cont..</a:t>
            </a:r>
            <a:endParaRPr lang="en-US" smtClean="0"/>
          </a:p>
        </p:txBody>
      </p:sp>
      <p:sp>
        <p:nvSpPr>
          <p:cNvPr id="43011" name="Rectangle 3"/>
          <p:cNvSpPr>
            <a:spLocks noGrp="1" noChangeArrowheads="1"/>
          </p:cNvSpPr>
          <p:nvPr>
            <p:ph type="body" idx="1"/>
          </p:nvPr>
        </p:nvSpPr>
        <p:spPr/>
        <p:txBody>
          <a:bodyPr/>
          <a:lstStyle/>
          <a:p>
            <a:r>
              <a:rPr lang="en-US" smtClean="0"/>
              <a:t>Joint Works - when 2 or more people make contributions of authorship with intention contributions be merged into inseparable work</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noFill/>
        </p:spPr>
        <p:txBody>
          <a:bodyPr lIns="90488" tIns="44450" rIns="90488" bIns="44450" anchor="b"/>
          <a:lstStyle/>
          <a:p>
            <a:r>
              <a:rPr lang="en-US" smtClean="0"/>
              <a:t>Government Copyright</a:t>
            </a:r>
          </a:p>
        </p:txBody>
      </p:sp>
      <p:sp>
        <p:nvSpPr>
          <p:cNvPr id="44035" name="Rectangle 3"/>
          <p:cNvSpPr>
            <a:spLocks noGrp="1" noChangeArrowheads="1"/>
          </p:cNvSpPr>
          <p:nvPr>
            <p:ph type="body" idx="1"/>
          </p:nvPr>
        </p:nvSpPr>
        <p:spPr>
          <a:noFill/>
        </p:spPr>
        <p:txBody>
          <a:bodyPr lIns="90488" tIns="44450" rIns="90488" bIns="44450"/>
          <a:lstStyle/>
          <a:p>
            <a:r>
              <a:rPr lang="en-US" smtClean="0"/>
              <a:t>17 USC §105</a:t>
            </a:r>
            <a:br>
              <a:rPr lang="en-US" smtClean="0"/>
            </a:br>
            <a:r>
              <a:rPr lang="en-US" smtClean="0"/>
              <a:t>Copyright protection under this title is not available for any work of the United States Government, but the United States Government is not precluded from receiving and holding copyrights transferred to it by assignment, bequest, or otherwise (including contract). </a:t>
            </a:r>
          </a:p>
        </p:txBody>
      </p:sp>
      <p:sp>
        <p:nvSpPr>
          <p:cNvPr id="44036" name="Rectangle 4"/>
          <p:cNvSpPr>
            <a:spLocks noChangeArrowheads="1"/>
          </p:cNvSpPr>
          <p:nvPr/>
        </p:nvSpPr>
        <p:spPr bwMode="auto">
          <a:xfrm>
            <a:off x="4481513" y="3324225"/>
            <a:ext cx="236537" cy="454025"/>
          </a:xfrm>
          <a:prstGeom prst="rect">
            <a:avLst/>
          </a:prstGeom>
          <a:noFill/>
          <a:ln w="12700">
            <a:noFill/>
            <a:miter lim="800000"/>
            <a:headEnd/>
            <a:tailEnd/>
          </a:ln>
        </p:spPr>
        <p:txBody>
          <a:bodyPr wrap="none" lIns="90488" tIns="44450" rIns="90488" bIns="44450">
            <a:spAutoFit/>
          </a:bodyPr>
          <a:lstStyle/>
          <a:p>
            <a:r>
              <a:rPr lang="en-US"/>
              <a:t>'</a:t>
            </a:r>
          </a:p>
        </p:txBody>
      </p:sp>
    </p:spTree>
  </p:cSld>
  <p:clrMapOvr>
    <a:masterClrMapping/>
  </p:clrMapOvr>
  <p:transition>
    <p:sndAc>
      <p:stSnd>
        <p:snd r:embed="rId2" name="WHOOSH.WAV" builtIn="1"/>
      </p:stSnd>
    </p:sndAc>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smtClean="0"/>
              <a:t>Fair Use</a:t>
            </a:r>
          </a:p>
        </p:txBody>
      </p:sp>
      <p:sp>
        <p:nvSpPr>
          <p:cNvPr id="45059" name="Rectangle 3"/>
          <p:cNvSpPr>
            <a:spLocks noGrp="1" noChangeArrowheads="1"/>
          </p:cNvSpPr>
          <p:nvPr>
            <p:ph type="body" idx="1"/>
          </p:nvPr>
        </p:nvSpPr>
        <p:spPr/>
        <p:txBody>
          <a:bodyPr/>
          <a:lstStyle/>
          <a:p>
            <a:r>
              <a:rPr lang="en-US" smtClean="0"/>
              <a:t>Limited use without owners permission</a:t>
            </a:r>
          </a:p>
          <a:p>
            <a:pPr lvl="1"/>
            <a:r>
              <a:rPr lang="en-US" smtClean="0"/>
              <a:t>criticism, comment, parody, news reporting, teaching, scholarship or research</a:t>
            </a:r>
          </a:p>
          <a:p>
            <a:pPr lvl="1"/>
            <a:r>
              <a:rPr lang="en-US" smtClean="0"/>
              <a:t>criteria</a:t>
            </a:r>
          </a:p>
          <a:p>
            <a:pPr lvl="2"/>
            <a:r>
              <a:rPr lang="en-US" smtClean="0"/>
              <a:t>purpose and character of use</a:t>
            </a:r>
          </a:p>
          <a:p>
            <a:pPr lvl="2"/>
            <a:r>
              <a:rPr lang="en-US" smtClean="0"/>
              <a:t>nature of original work</a:t>
            </a:r>
          </a:p>
          <a:p>
            <a:pPr lvl="2"/>
            <a:r>
              <a:rPr lang="en-US" smtClean="0"/>
              <a:t>amount of work used</a:t>
            </a:r>
          </a:p>
          <a:p>
            <a:pPr lvl="2"/>
            <a:r>
              <a:rPr lang="en-US" smtClean="0"/>
              <a:t>extent of harm</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smtClean="0"/>
              <a:t>Teaching Pop Quiz</a:t>
            </a:r>
          </a:p>
        </p:txBody>
      </p:sp>
      <p:sp>
        <p:nvSpPr>
          <p:cNvPr id="46083" name="Rectangle 3"/>
          <p:cNvSpPr>
            <a:spLocks noGrp="1" noChangeArrowheads="1"/>
          </p:cNvSpPr>
          <p:nvPr>
            <p:ph type="body" idx="1"/>
          </p:nvPr>
        </p:nvSpPr>
        <p:spPr/>
        <p:txBody>
          <a:bodyPr/>
          <a:lstStyle/>
          <a:p>
            <a:r>
              <a:rPr lang="en-US" smtClean="0"/>
              <a:t>Lets Apply the criteria:</a:t>
            </a:r>
          </a:p>
          <a:p>
            <a:pPr lvl="1"/>
            <a:r>
              <a:rPr lang="en-US" smtClean="0"/>
              <a:t>Education command wants to reproduce a text book and distribute to all bases and ships at sea.  Permissible?</a:t>
            </a:r>
          </a:p>
          <a:p>
            <a:pPr lvl="1"/>
            <a:r>
              <a:rPr lang="en-US" smtClean="0"/>
              <a:t>Graphs copied and reproduced in slides will be used in lecture to 150 people.  The lecture is going to be video broadcast to all bases and ships at sea.  Permissible?</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ctrTitle"/>
          </p:nvPr>
        </p:nvSpPr>
        <p:spPr>
          <a:ln w="9525">
            <a:headEnd/>
            <a:tailEnd/>
          </a:ln>
        </p:spPr>
        <p:txBody>
          <a:bodyPr/>
          <a:lstStyle/>
          <a:p>
            <a:r>
              <a:rPr lang="en-US" smtClean="0"/>
              <a:t>Using IP to Benefit the Lab</a:t>
            </a:r>
          </a:p>
        </p:txBody>
      </p:sp>
      <p:sp>
        <p:nvSpPr>
          <p:cNvPr id="327683" name="Rectangle 3"/>
          <p:cNvSpPr>
            <a:spLocks noGrp="1" noChangeArrowheads="1"/>
          </p:cNvSpPr>
          <p:nvPr>
            <p:ph type="subTitle" idx="1"/>
          </p:nvPr>
        </p:nvSpPr>
        <p:spPr>
          <a:effectLst>
            <a:outerShdw dist="107763" dir="2700000" algn="ctr" rotWithShape="0">
              <a:schemeClr val="bg2"/>
            </a:outerShdw>
          </a:effectLst>
        </p:spPr>
        <p:txBody>
          <a:bodyPr/>
          <a:lstStyle/>
          <a:p>
            <a:pPr>
              <a:defRPr/>
            </a:pPr>
            <a:r>
              <a:rPr lang="en-US" sz="6000" smtClean="0"/>
              <a:t>Technology Transfer (T</a:t>
            </a:r>
            <a:r>
              <a:rPr lang="en-US" sz="6000" baseline="30000" smtClean="0"/>
              <a:t>2</a:t>
            </a:r>
            <a:r>
              <a:rPr lang="en-US" sz="6000" smtClean="0"/>
              <a:t>)</a:t>
            </a:r>
            <a:endParaRPr lang="en-US"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noFill/>
        </p:spPr>
        <p:txBody>
          <a:bodyPr lIns="90488" tIns="44450" rIns="90488" bIns="44450" anchor="b"/>
          <a:lstStyle/>
          <a:p>
            <a:r>
              <a:rPr lang="en-US" smtClean="0"/>
              <a:t>How to Acquire Rights</a:t>
            </a:r>
          </a:p>
        </p:txBody>
      </p:sp>
      <p:sp>
        <p:nvSpPr>
          <p:cNvPr id="19459" name="Rectangle 3"/>
          <p:cNvSpPr>
            <a:spLocks noGrp="1" noChangeArrowheads="1"/>
          </p:cNvSpPr>
          <p:nvPr>
            <p:ph type="body" idx="1"/>
          </p:nvPr>
        </p:nvSpPr>
        <p:spPr>
          <a:noFill/>
        </p:spPr>
        <p:txBody>
          <a:bodyPr lIns="90488" tIns="44450" rIns="90488" bIns="44450"/>
          <a:lstStyle/>
          <a:p>
            <a:r>
              <a:rPr lang="en-US" smtClean="0"/>
              <a:t>Patents</a:t>
            </a:r>
            <a:br>
              <a:rPr lang="en-US" smtClean="0"/>
            </a:br>
            <a:r>
              <a:rPr lang="en-US" smtClean="0"/>
              <a:t>by Application, Examination and Grant</a:t>
            </a:r>
          </a:p>
          <a:p>
            <a:r>
              <a:rPr lang="en-US" smtClean="0"/>
              <a:t>Trademarks &amp; Service Marks</a:t>
            </a:r>
            <a:br>
              <a:rPr lang="en-US" smtClean="0"/>
            </a:br>
            <a:r>
              <a:rPr lang="en-US" smtClean="0"/>
              <a:t>by Use in Interstate Commerce, then</a:t>
            </a:r>
          </a:p>
          <a:p>
            <a:pPr>
              <a:buFont typeface="Monotype Sorts" pitchFamily="2" charset="2"/>
              <a:buNone/>
            </a:pPr>
            <a:r>
              <a:rPr lang="en-US" smtClean="0"/>
              <a:t>    registration</a:t>
            </a:r>
          </a:p>
          <a:p>
            <a:r>
              <a:rPr lang="en-US" smtClean="0"/>
              <a:t>Copyright</a:t>
            </a:r>
          </a:p>
          <a:p>
            <a:r>
              <a:rPr lang="en-US" smtClean="0"/>
              <a:t>by writing something --</a:t>
            </a:r>
            <a:br>
              <a:rPr lang="en-US" smtClean="0"/>
            </a:br>
            <a:r>
              <a:rPr lang="en-US" smtClean="0"/>
              <a:t>perfected by declaration and registration</a:t>
            </a:r>
          </a:p>
        </p:txBody>
      </p:sp>
    </p:spTree>
  </p:cSld>
  <p:clrMapOvr>
    <a:masterClrMapping/>
  </p:clrMapOvr>
  <p:transition>
    <p:sndAc>
      <p:stSnd>
        <p:snd r:embed="rId2" name="WHOOSH.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box(out)">
                                      <p:cBhvr>
                                        <p:cTn id="7" dur="500"/>
                                        <p:tgtEl>
                                          <p:spTgt spid="19459">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builtIn="1"/>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9459">
                                            <p:txEl>
                                              <p:pRg st="1" end="1"/>
                                            </p:txEl>
                                          </p:spTgt>
                                        </p:tgtEl>
                                        <p:attrNameLst>
                                          <p:attrName>style.visibility</p:attrName>
                                        </p:attrNameLst>
                                      </p:cBhvr>
                                      <p:to>
                                        <p:strVal val="visible"/>
                                      </p:to>
                                    </p:set>
                                    <p:animEffect transition="in" filter="box(out)">
                                      <p:cBhvr>
                                        <p:cTn id="12" dur="500"/>
                                        <p:tgtEl>
                                          <p:spTgt spid="19459">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3" name="camera.wav" builtIn="1"/>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19459">
                                            <p:txEl>
                                              <p:pRg st="2" end="2"/>
                                            </p:txEl>
                                          </p:spTgt>
                                        </p:tgtEl>
                                        <p:attrNameLst>
                                          <p:attrName>style.visibility</p:attrName>
                                        </p:attrNameLst>
                                      </p:cBhvr>
                                      <p:to>
                                        <p:strVal val="visible"/>
                                      </p:to>
                                    </p:set>
                                    <p:animEffect transition="in" filter="box(out)">
                                      <p:cBhvr>
                                        <p:cTn id="17" dur="500"/>
                                        <p:tgtEl>
                                          <p:spTgt spid="19459">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builtIn="1"/>
                                        </p:tgtEl>
                                      </p:cMediaNode>
                                    </p:audio>
                                  </p:subTnLst>
                                </p:cTn>
                              </p:par>
                            </p:childTnLst>
                          </p:cTn>
                        </p:par>
                      </p:childTnLst>
                    </p:cTn>
                  </p:par>
                  <p:par>
                    <p:cTn id="18" fill="hold">
                      <p:stCondLst>
                        <p:cond delay="indefinite"/>
                      </p:stCondLst>
                      <p:childTnLst>
                        <p:par>
                          <p:cTn id="19" fill="hold">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19459">
                                            <p:txEl>
                                              <p:pRg st="3" end="3"/>
                                            </p:txEl>
                                          </p:spTgt>
                                        </p:tgtEl>
                                        <p:attrNameLst>
                                          <p:attrName>style.visibility</p:attrName>
                                        </p:attrNameLst>
                                      </p:cBhvr>
                                      <p:to>
                                        <p:strVal val="visible"/>
                                      </p:to>
                                    </p:set>
                                    <p:animEffect transition="in" filter="box(out)">
                                      <p:cBhvr>
                                        <p:cTn id="22" dur="500"/>
                                        <p:tgtEl>
                                          <p:spTgt spid="19459">
                                            <p:txEl>
                                              <p:pRg st="3" end="3"/>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3" name="camera.wav" builtIn="1"/>
                                        </p:tgtEl>
                                      </p:cMediaNode>
                                    </p:audio>
                                  </p:subTnLst>
                                </p:cTn>
                              </p:par>
                            </p:childTnLst>
                          </p:cTn>
                        </p:par>
                      </p:childTnLst>
                    </p:cTn>
                  </p:par>
                  <p:par>
                    <p:cTn id="23" fill="hold">
                      <p:stCondLst>
                        <p:cond delay="indefinite"/>
                      </p:stCondLst>
                      <p:childTnLst>
                        <p:par>
                          <p:cTn id="24" fill="hold">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19459">
                                            <p:txEl>
                                              <p:pRg st="4" end="4"/>
                                            </p:txEl>
                                          </p:spTgt>
                                        </p:tgtEl>
                                        <p:attrNameLst>
                                          <p:attrName>style.visibility</p:attrName>
                                        </p:attrNameLst>
                                      </p:cBhvr>
                                      <p:to>
                                        <p:strVal val="visible"/>
                                      </p:to>
                                    </p:set>
                                    <p:animEffect transition="in" filter="box(out)">
                                      <p:cBhvr>
                                        <p:cTn id="27" dur="500"/>
                                        <p:tgtEl>
                                          <p:spTgt spid="19459">
                                            <p:txEl>
                                              <p:pRg st="4" end="4"/>
                                            </p:txEl>
                                          </p:spTgt>
                                        </p:tgtEl>
                                      </p:cBhvr>
                                    </p:animEffect>
                                  </p:childTnLst>
                                  <p:subTnLst>
                                    <p:audio>
                                      <p:cMediaNode>
                                        <p:cTn display="0" masterRel="sameClick">
                                          <p:stCondLst>
                                            <p:cond evt="begin" delay="0">
                                              <p:tn val="25"/>
                                            </p:cond>
                                          </p:stCondLst>
                                          <p:endCondLst>
                                            <p:cond evt="onStopAudio" delay="0">
                                              <p:tgtEl>
                                                <p:sldTgt/>
                                              </p:tgtEl>
                                            </p:cond>
                                          </p:endCondLst>
                                        </p:cTn>
                                        <p:tgtEl>
                                          <p:sndTgt r:embed="rId3"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smtClean="0"/>
              <a:t>Technology Innovation Legislation</a:t>
            </a:r>
          </a:p>
        </p:txBody>
      </p:sp>
      <p:sp>
        <p:nvSpPr>
          <p:cNvPr id="117763" name="Rectangle 3"/>
          <p:cNvSpPr>
            <a:spLocks noGrp="1" noChangeArrowheads="1"/>
          </p:cNvSpPr>
          <p:nvPr>
            <p:ph type="body" idx="1"/>
          </p:nvPr>
        </p:nvSpPr>
        <p:spPr/>
        <p:txBody>
          <a:bodyPr/>
          <a:lstStyle/>
          <a:p>
            <a:r>
              <a:rPr lang="en-US" smtClean="0"/>
              <a:t>Stevenson-Wydler Technology Innovation Act of 1980</a:t>
            </a:r>
          </a:p>
          <a:p>
            <a:r>
              <a:rPr lang="en-US" smtClean="0"/>
              <a:t>Bayh-Dole Act of 1980 </a:t>
            </a:r>
          </a:p>
          <a:p>
            <a:r>
              <a:rPr lang="en-US" smtClean="0"/>
              <a:t>Small Business Innovation Development Act of 1982</a:t>
            </a:r>
          </a:p>
          <a:p>
            <a:r>
              <a:rPr lang="en-US" smtClean="0"/>
              <a:t>Cooperative Research Act of 1984</a:t>
            </a:r>
          </a:p>
          <a:p>
            <a:r>
              <a:rPr lang="en-US" smtClean="0"/>
              <a:t>Federal Technology Act of 1986</a:t>
            </a:r>
          </a:p>
        </p:txBody>
      </p:sp>
    </p:spTree>
  </p:cSld>
  <p:clrMapOvr>
    <a:masterClrMapping/>
  </p:clrMapOvr>
  <p:transition>
    <p:sndAc>
      <p:stSnd>
        <p:snd r:embed="rId2" name="WHOOSH.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7763">
                                            <p:txEl>
                                              <p:pRg st="0" end="0"/>
                                            </p:txEl>
                                          </p:spTgt>
                                        </p:tgtEl>
                                        <p:attrNameLst>
                                          <p:attrName>style.visibility</p:attrName>
                                        </p:attrNameLst>
                                      </p:cBhvr>
                                      <p:to>
                                        <p:strVal val="visible"/>
                                      </p:to>
                                    </p:set>
                                    <p:anim calcmode="lin" valueType="num">
                                      <p:cBhvr additive="base">
                                        <p:cTn id="7" dur="500" fill="hold"/>
                                        <p:tgtEl>
                                          <p:spTgt spid="11776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776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7763">
                                            <p:txEl>
                                              <p:pRg st="1" end="1"/>
                                            </p:txEl>
                                          </p:spTgt>
                                        </p:tgtEl>
                                        <p:attrNameLst>
                                          <p:attrName>style.visibility</p:attrName>
                                        </p:attrNameLst>
                                      </p:cBhvr>
                                      <p:to>
                                        <p:strVal val="visible"/>
                                      </p:to>
                                    </p:set>
                                    <p:anim calcmode="lin" valueType="num">
                                      <p:cBhvr additive="base">
                                        <p:cTn id="13" dur="500" fill="hold"/>
                                        <p:tgtEl>
                                          <p:spTgt spid="11776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776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7763">
                                            <p:txEl>
                                              <p:pRg st="2" end="2"/>
                                            </p:txEl>
                                          </p:spTgt>
                                        </p:tgtEl>
                                        <p:attrNameLst>
                                          <p:attrName>style.visibility</p:attrName>
                                        </p:attrNameLst>
                                      </p:cBhvr>
                                      <p:to>
                                        <p:strVal val="visible"/>
                                      </p:to>
                                    </p:set>
                                    <p:anim calcmode="lin" valueType="num">
                                      <p:cBhvr additive="base">
                                        <p:cTn id="19" dur="500" fill="hold"/>
                                        <p:tgtEl>
                                          <p:spTgt spid="11776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776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7763">
                                            <p:txEl>
                                              <p:pRg st="3" end="3"/>
                                            </p:txEl>
                                          </p:spTgt>
                                        </p:tgtEl>
                                        <p:attrNameLst>
                                          <p:attrName>style.visibility</p:attrName>
                                        </p:attrNameLst>
                                      </p:cBhvr>
                                      <p:to>
                                        <p:strVal val="visible"/>
                                      </p:to>
                                    </p:set>
                                    <p:anim calcmode="lin" valueType="num">
                                      <p:cBhvr additive="base">
                                        <p:cTn id="25" dur="500" fill="hold"/>
                                        <p:tgtEl>
                                          <p:spTgt spid="11776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776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7763">
                                            <p:txEl>
                                              <p:pRg st="4" end="4"/>
                                            </p:txEl>
                                          </p:spTgt>
                                        </p:tgtEl>
                                        <p:attrNameLst>
                                          <p:attrName>style.visibility</p:attrName>
                                        </p:attrNameLst>
                                      </p:cBhvr>
                                      <p:to>
                                        <p:strVal val="visible"/>
                                      </p:to>
                                    </p:set>
                                    <p:anim calcmode="lin" valueType="num">
                                      <p:cBhvr additive="base">
                                        <p:cTn id="31" dur="500" fill="hold"/>
                                        <p:tgtEl>
                                          <p:spTgt spid="11776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1776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3" grpId="0" build="p" bldLvl="5"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762000" y="228600"/>
            <a:ext cx="7772400" cy="1143000"/>
          </a:xfrm>
        </p:spPr>
        <p:txBody>
          <a:bodyPr/>
          <a:lstStyle/>
          <a:p>
            <a:r>
              <a:rPr lang="en-US" smtClean="0"/>
              <a:t>Technology Innovation (Cont.)</a:t>
            </a:r>
          </a:p>
        </p:txBody>
      </p:sp>
      <p:sp>
        <p:nvSpPr>
          <p:cNvPr id="133123" name="Rectangle 3"/>
          <p:cNvSpPr>
            <a:spLocks noGrp="1" noChangeArrowheads="1"/>
          </p:cNvSpPr>
          <p:nvPr>
            <p:ph type="body" idx="1"/>
          </p:nvPr>
        </p:nvSpPr>
        <p:spPr>
          <a:xfrm>
            <a:off x="762000" y="1447800"/>
            <a:ext cx="7772400" cy="4953000"/>
          </a:xfrm>
        </p:spPr>
        <p:txBody>
          <a:bodyPr/>
          <a:lstStyle/>
          <a:p>
            <a:r>
              <a:rPr lang="en-US" smtClean="0"/>
              <a:t>Malcolm Baldridge National Quality Improvement Act of  1987</a:t>
            </a:r>
          </a:p>
          <a:p>
            <a:r>
              <a:rPr lang="en-US" smtClean="0"/>
              <a:t>Executive Orders 12591 and 12618 of 1987</a:t>
            </a:r>
          </a:p>
          <a:p>
            <a:pPr lvl="1"/>
            <a:r>
              <a:rPr lang="en-US" smtClean="0"/>
              <a:t>Facilitating Access to Science and Technology</a:t>
            </a:r>
          </a:p>
          <a:p>
            <a:r>
              <a:rPr lang="en-US" smtClean="0"/>
              <a:t>Other Acts Expanding What Can Be Done:  </a:t>
            </a:r>
          </a:p>
          <a:p>
            <a:pPr lvl="1"/>
            <a:r>
              <a:rPr lang="en-US" smtClean="0"/>
              <a:t>Defense Authorization Acts</a:t>
            </a:r>
          </a:p>
          <a:p>
            <a:pPr lvl="1"/>
            <a:r>
              <a:rPr lang="en-US" smtClean="0"/>
              <a:t>National Competitiveness Technology Transfer Act</a:t>
            </a:r>
          </a:p>
          <a:p>
            <a:pPr lvl="1"/>
            <a:r>
              <a:rPr lang="en-US" smtClean="0"/>
              <a:t>Department of Commerce Funding Acts</a:t>
            </a:r>
          </a:p>
        </p:txBody>
      </p:sp>
    </p:spTree>
  </p:cSld>
  <p:clrMapOvr>
    <a:masterClrMapping/>
  </p:clrMapOvr>
  <p:transition>
    <p:sndAc>
      <p:stSnd>
        <p:snd r:embed="rId2" name="WHOOSH.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33123">
                                            <p:txEl>
                                              <p:pRg st="0" end="0"/>
                                            </p:txEl>
                                          </p:spTgt>
                                        </p:tgtEl>
                                        <p:attrNameLst>
                                          <p:attrName>style.visibility</p:attrName>
                                        </p:attrNameLst>
                                      </p:cBhvr>
                                      <p:to>
                                        <p:strVal val="visible"/>
                                      </p:to>
                                    </p:set>
                                    <p:anim calcmode="lin" valueType="num">
                                      <p:cBhvr>
                                        <p:cTn id="7" dur="1000" fill="hold"/>
                                        <p:tgtEl>
                                          <p:spTgt spid="13312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3312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13312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3312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133123">
                                            <p:txEl>
                                              <p:pRg st="1" end="1"/>
                                            </p:txEl>
                                          </p:spTgt>
                                        </p:tgtEl>
                                        <p:attrNameLst>
                                          <p:attrName>style.visibility</p:attrName>
                                        </p:attrNameLst>
                                      </p:cBhvr>
                                      <p:to>
                                        <p:strVal val="visible"/>
                                      </p:to>
                                    </p:set>
                                    <p:anim calcmode="lin" valueType="num">
                                      <p:cBhvr>
                                        <p:cTn id="15" dur="1000" fill="hold"/>
                                        <p:tgtEl>
                                          <p:spTgt spid="13312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13312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13312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133123">
                                            <p:txEl>
                                              <p:pRg st="1" end="1"/>
                                            </p:txEl>
                                          </p:spTgt>
                                        </p:tgtEl>
                                        <p:attrNameLst>
                                          <p:attrName>ppt_y</p:attrName>
                                        </p:attrNameLst>
                                      </p:cBhvr>
                                      <p:tavLst>
                                        <p:tav tm="0" fmla="#ppt_y+(sin(-2*pi*(1-$))*-#ppt_x+cos(-2*pi*(1-$))*(1-#ppt_y))*(1-$)">
                                          <p:val>
                                            <p:fltVal val="0"/>
                                          </p:val>
                                        </p:tav>
                                        <p:tav tm="100000">
                                          <p:val>
                                            <p:fltVal val="1"/>
                                          </p:val>
                                        </p:tav>
                                      </p:tavLst>
                                    </p:anim>
                                  </p:childTnLst>
                                </p:cTn>
                              </p:par>
                              <p:par>
                                <p:cTn id="19" presetID="15" presetClass="entr" presetSubtype="0" fill="hold" grpId="0" nodeType="withEffect">
                                  <p:stCondLst>
                                    <p:cond delay="0"/>
                                  </p:stCondLst>
                                  <p:childTnLst>
                                    <p:set>
                                      <p:cBhvr>
                                        <p:cTn id="20" dur="1" fill="hold">
                                          <p:stCondLst>
                                            <p:cond delay="0"/>
                                          </p:stCondLst>
                                        </p:cTn>
                                        <p:tgtEl>
                                          <p:spTgt spid="133123">
                                            <p:txEl>
                                              <p:pRg st="2" end="2"/>
                                            </p:txEl>
                                          </p:spTgt>
                                        </p:tgtEl>
                                        <p:attrNameLst>
                                          <p:attrName>style.visibility</p:attrName>
                                        </p:attrNameLst>
                                      </p:cBhvr>
                                      <p:to>
                                        <p:strVal val="visible"/>
                                      </p:to>
                                    </p:set>
                                    <p:anim calcmode="lin" valueType="num">
                                      <p:cBhvr>
                                        <p:cTn id="21" dur="1000" fill="hold"/>
                                        <p:tgtEl>
                                          <p:spTgt spid="133123">
                                            <p:txEl>
                                              <p:pRg st="2" end="2"/>
                                            </p:txEl>
                                          </p:spTgt>
                                        </p:tgtEl>
                                        <p:attrNameLst>
                                          <p:attrName>ppt_w</p:attrName>
                                        </p:attrNameLst>
                                      </p:cBhvr>
                                      <p:tavLst>
                                        <p:tav tm="0">
                                          <p:val>
                                            <p:fltVal val="0"/>
                                          </p:val>
                                        </p:tav>
                                        <p:tav tm="100000">
                                          <p:val>
                                            <p:strVal val="#ppt_w"/>
                                          </p:val>
                                        </p:tav>
                                      </p:tavLst>
                                    </p:anim>
                                    <p:anim calcmode="lin" valueType="num">
                                      <p:cBhvr>
                                        <p:cTn id="22" dur="1000" fill="hold"/>
                                        <p:tgtEl>
                                          <p:spTgt spid="133123">
                                            <p:txEl>
                                              <p:pRg st="2" end="2"/>
                                            </p:txEl>
                                          </p:spTgt>
                                        </p:tgtEl>
                                        <p:attrNameLst>
                                          <p:attrName>ppt_h</p:attrName>
                                        </p:attrNameLst>
                                      </p:cBhvr>
                                      <p:tavLst>
                                        <p:tav tm="0">
                                          <p:val>
                                            <p:fltVal val="0"/>
                                          </p:val>
                                        </p:tav>
                                        <p:tav tm="100000">
                                          <p:val>
                                            <p:strVal val="#ppt_h"/>
                                          </p:val>
                                        </p:tav>
                                      </p:tavLst>
                                    </p:anim>
                                    <p:anim calcmode="lin" valueType="num">
                                      <p:cBhvr>
                                        <p:cTn id="23" dur="1000" fill="hold"/>
                                        <p:tgtEl>
                                          <p:spTgt spid="13312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13312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5" fill="hold">
                      <p:stCondLst>
                        <p:cond delay="indefinite"/>
                      </p:stCondLst>
                      <p:childTnLst>
                        <p:par>
                          <p:cTn id="26" fill="hold">
                            <p:stCondLst>
                              <p:cond delay="0"/>
                            </p:stCondLst>
                            <p:childTnLst>
                              <p:par>
                                <p:cTn id="27" presetID="15" presetClass="entr" presetSubtype="0" fill="hold" grpId="0" nodeType="clickEffect">
                                  <p:stCondLst>
                                    <p:cond delay="0"/>
                                  </p:stCondLst>
                                  <p:childTnLst>
                                    <p:set>
                                      <p:cBhvr>
                                        <p:cTn id="28" dur="1" fill="hold">
                                          <p:stCondLst>
                                            <p:cond delay="0"/>
                                          </p:stCondLst>
                                        </p:cTn>
                                        <p:tgtEl>
                                          <p:spTgt spid="133123">
                                            <p:txEl>
                                              <p:pRg st="3" end="3"/>
                                            </p:txEl>
                                          </p:spTgt>
                                        </p:tgtEl>
                                        <p:attrNameLst>
                                          <p:attrName>style.visibility</p:attrName>
                                        </p:attrNameLst>
                                      </p:cBhvr>
                                      <p:to>
                                        <p:strVal val="visible"/>
                                      </p:to>
                                    </p:set>
                                    <p:anim calcmode="lin" valueType="num">
                                      <p:cBhvr>
                                        <p:cTn id="29" dur="1000" fill="hold"/>
                                        <p:tgtEl>
                                          <p:spTgt spid="133123">
                                            <p:txEl>
                                              <p:pRg st="3" end="3"/>
                                            </p:txEl>
                                          </p:spTgt>
                                        </p:tgtEl>
                                        <p:attrNameLst>
                                          <p:attrName>ppt_w</p:attrName>
                                        </p:attrNameLst>
                                      </p:cBhvr>
                                      <p:tavLst>
                                        <p:tav tm="0">
                                          <p:val>
                                            <p:fltVal val="0"/>
                                          </p:val>
                                        </p:tav>
                                        <p:tav tm="100000">
                                          <p:val>
                                            <p:strVal val="#ppt_w"/>
                                          </p:val>
                                        </p:tav>
                                      </p:tavLst>
                                    </p:anim>
                                    <p:anim calcmode="lin" valueType="num">
                                      <p:cBhvr>
                                        <p:cTn id="30" dur="1000" fill="hold"/>
                                        <p:tgtEl>
                                          <p:spTgt spid="133123">
                                            <p:txEl>
                                              <p:pRg st="3" end="3"/>
                                            </p:txEl>
                                          </p:spTgt>
                                        </p:tgtEl>
                                        <p:attrNameLst>
                                          <p:attrName>ppt_h</p:attrName>
                                        </p:attrNameLst>
                                      </p:cBhvr>
                                      <p:tavLst>
                                        <p:tav tm="0">
                                          <p:val>
                                            <p:fltVal val="0"/>
                                          </p:val>
                                        </p:tav>
                                        <p:tav tm="100000">
                                          <p:val>
                                            <p:strVal val="#ppt_h"/>
                                          </p:val>
                                        </p:tav>
                                      </p:tavLst>
                                    </p:anim>
                                    <p:anim calcmode="lin" valueType="num">
                                      <p:cBhvr>
                                        <p:cTn id="31" dur="1000" fill="hold"/>
                                        <p:tgtEl>
                                          <p:spTgt spid="13312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2" dur="1000" fill="hold"/>
                                        <p:tgtEl>
                                          <p:spTgt spid="133123">
                                            <p:txEl>
                                              <p:pRg st="3" end="3"/>
                                            </p:txEl>
                                          </p:spTgt>
                                        </p:tgtEl>
                                        <p:attrNameLst>
                                          <p:attrName>ppt_y</p:attrName>
                                        </p:attrNameLst>
                                      </p:cBhvr>
                                      <p:tavLst>
                                        <p:tav tm="0" fmla="#ppt_y+(sin(-2*pi*(1-$))*-#ppt_x+cos(-2*pi*(1-$))*(1-#ppt_y))*(1-$)">
                                          <p:val>
                                            <p:fltVal val="0"/>
                                          </p:val>
                                        </p:tav>
                                        <p:tav tm="100000">
                                          <p:val>
                                            <p:fltVal val="1"/>
                                          </p:val>
                                        </p:tav>
                                      </p:tavLst>
                                    </p:anim>
                                  </p:childTnLst>
                                </p:cTn>
                              </p:par>
                              <p:par>
                                <p:cTn id="33" presetID="15" presetClass="entr" presetSubtype="0" fill="hold" grpId="0" nodeType="withEffect">
                                  <p:stCondLst>
                                    <p:cond delay="0"/>
                                  </p:stCondLst>
                                  <p:childTnLst>
                                    <p:set>
                                      <p:cBhvr>
                                        <p:cTn id="34" dur="1" fill="hold">
                                          <p:stCondLst>
                                            <p:cond delay="0"/>
                                          </p:stCondLst>
                                        </p:cTn>
                                        <p:tgtEl>
                                          <p:spTgt spid="133123">
                                            <p:txEl>
                                              <p:pRg st="4" end="4"/>
                                            </p:txEl>
                                          </p:spTgt>
                                        </p:tgtEl>
                                        <p:attrNameLst>
                                          <p:attrName>style.visibility</p:attrName>
                                        </p:attrNameLst>
                                      </p:cBhvr>
                                      <p:to>
                                        <p:strVal val="visible"/>
                                      </p:to>
                                    </p:set>
                                    <p:anim calcmode="lin" valueType="num">
                                      <p:cBhvr>
                                        <p:cTn id="35" dur="1000" fill="hold"/>
                                        <p:tgtEl>
                                          <p:spTgt spid="133123">
                                            <p:txEl>
                                              <p:pRg st="4" end="4"/>
                                            </p:txEl>
                                          </p:spTgt>
                                        </p:tgtEl>
                                        <p:attrNameLst>
                                          <p:attrName>ppt_w</p:attrName>
                                        </p:attrNameLst>
                                      </p:cBhvr>
                                      <p:tavLst>
                                        <p:tav tm="0">
                                          <p:val>
                                            <p:fltVal val="0"/>
                                          </p:val>
                                        </p:tav>
                                        <p:tav tm="100000">
                                          <p:val>
                                            <p:strVal val="#ppt_w"/>
                                          </p:val>
                                        </p:tav>
                                      </p:tavLst>
                                    </p:anim>
                                    <p:anim calcmode="lin" valueType="num">
                                      <p:cBhvr>
                                        <p:cTn id="36" dur="1000" fill="hold"/>
                                        <p:tgtEl>
                                          <p:spTgt spid="133123">
                                            <p:txEl>
                                              <p:pRg st="4" end="4"/>
                                            </p:txEl>
                                          </p:spTgt>
                                        </p:tgtEl>
                                        <p:attrNameLst>
                                          <p:attrName>ppt_h</p:attrName>
                                        </p:attrNameLst>
                                      </p:cBhvr>
                                      <p:tavLst>
                                        <p:tav tm="0">
                                          <p:val>
                                            <p:fltVal val="0"/>
                                          </p:val>
                                        </p:tav>
                                        <p:tav tm="100000">
                                          <p:val>
                                            <p:strVal val="#ppt_h"/>
                                          </p:val>
                                        </p:tav>
                                      </p:tavLst>
                                    </p:anim>
                                    <p:anim calcmode="lin" valueType="num">
                                      <p:cBhvr>
                                        <p:cTn id="37" dur="1000" fill="hold"/>
                                        <p:tgtEl>
                                          <p:spTgt spid="133123">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38" dur="1000" fill="hold"/>
                                        <p:tgtEl>
                                          <p:spTgt spid="133123">
                                            <p:txEl>
                                              <p:pRg st="4" end="4"/>
                                            </p:txEl>
                                          </p:spTgt>
                                        </p:tgtEl>
                                        <p:attrNameLst>
                                          <p:attrName>ppt_y</p:attrName>
                                        </p:attrNameLst>
                                      </p:cBhvr>
                                      <p:tavLst>
                                        <p:tav tm="0" fmla="#ppt_y+(sin(-2*pi*(1-$))*-#ppt_x+cos(-2*pi*(1-$))*(1-#ppt_y))*(1-$)">
                                          <p:val>
                                            <p:fltVal val="0"/>
                                          </p:val>
                                        </p:tav>
                                        <p:tav tm="100000">
                                          <p:val>
                                            <p:fltVal val="1"/>
                                          </p:val>
                                        </p:tav>
                                      </p:tavLst>
                                    </p:anim>
                                  </p:childTnLst>
                                </p:cTn>
                              </p:par>
                              <p:par>
                                <p:cTn id="39" presetID="15" presetClass="entr" presetSubtype="0" fill="hold" grpId="0" nodeType="withEffect">
                                  <p:stCondLst>
                                    <p:cond delay="0"/>
                                  </p:stCondLst>
                                  <p:childTnLst>
                                    <p:set>
                                      <p:cBhvr>
                                        <p:cTn id="40" dur="1" fill="hold">
                                          <p:stCondLst>
                                            <p:cond delay="0"/>
                                          </p:stCondLst>
                                        </p:cTn>
                                        <p:tgtEl>
                                          <p:spTgt spid="133123">
                                            <p:txEl>
                                              <p:pRg st="5" end="5"/>
                                            </p:txEl>
                                          </p:spTgt>
                                        </p:tgtEl>
                                        <p:attrNameLst>
                                          <p:attrName>style.visibility</p:attrName>
                                        </p:attrNameLst>
                                      </p:cBhvr>
                                      <p:to>
                                        <p:strVal val="visible"/>
                                      </p:to>
                                    </p:set>
                                    <p:anim calcmode="lin" valueType="num">
                                      <p:cBhvr>
                                        <p:cTn id="41" dur="1000" fill="hold"/>
                                        <p:tgtEl>
                                          <p:spTgt spid="133123">
                                            <p:txEl>
                                              <p:pRg st="5" end="5"/>
                                            </p:txEl>
                                          </p:spTgt>
                                        </p:tgtEl>
                                        <p:attrNameLst>
                                          <p:attrName>ppt_w</p:attrName>
                                        </p:attrNameLst>
                                      </p:cBhvr>
                                      <p:tavLst>
                                        <p:tav tm="0">
                                          <p:val>
                                            <p:fltVal val="0"/>
                                          </p:val>
                                        </p:tav>
                                        <p:tav tm="100000">
                                          <p:val>
                                            <p:strVal val="#ppt_w"/>
                                          </p:val>
                                        </p:tav>
                                      </p:tavLst>
                                    </p:anim>
                                    <p:anim calcmode="lin" valueType="num">
                                      <p:cBhvr>
                                        <p:cTn id="42" dur="1000" fill="hold"/>
                                        <p:tgtEl>
                                          <p:spTgt spid="133123">
                                            <p:txEl>
                                              <p:pRg st="5" end="5"/>
                                            </p:txEl>
                                          </p:spTgt>
                                        </p:tgtEl>
                                        <p:attrNameLst>
                                          <p:attrName>ppt_h</p:attrName>
                                        </p:attrNameLst>
                                      </p:cBhvr>
                                      <p:tavLst>
                                        <p:tav tm="0">
                                          <p:val>
                                            <p:fltVal val="0"/>
                                          </p:val>
                                        </p:tav>
                                        <p:tav tm="100000">
                                          <p:val>
                                            <p:strVal val="#ppt_h"/>
                                          </p:val>
                                        </p:tav>
                                      </p:tavLst>
                                    </p:anim>
                                    <p:anim calcmode="lin" valueType="num">
                                      <p:cBhvr>
                                        <p:cTn id="43" dur="1000" fill="hold"/>
                                        <p:tgtEl>
                                          <p:spTgt spid="133123">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44" dur="1000" fill="hold"/>
                                        <p:tgtEl>
                                          <p:spTgt spid="133123">
                                            <p:txEl>
                                              <p:pRg st="5" end="5"/>
                                            </p:txEl>
                                          </p:spTgt>
                                        </p:tgtEl>
                                        <p:attrNameLst>
                                          <p:attrName>ppt_y</p:attrName>
                                        </p:attrNameLst>
                                      </p:cBhvr>
                                      <p:tavLst>
                                        <p:tav tm="0" fmla="#ppt_y+(sin(-2*pi*(1-$))*-#ppt_x+cos(-2*pi*(1-$))*(1-#ppt_y))*(1-$)">
                                          <p:val>
                                            <p:fltVal val="0"/>
                                          </p:val>
                                        </p:tav>
                                        <p:tav tm="100000">
                                          <p:val>
                                            <p:fltVal val="1"/>
                                          </p:val>
                                        </p:tav>
                                      </p:tavLst>
                                    </p:anim>
                                  </p:childTnLst>
                                </p:cTn>
                              </p:par>
                              <p:par>
                                <p:cTn id="45" presetID="15" presetClass="entr" presetSubtype="0" fill="hold" grpId="0" nodeType="withEffect">
                                  <p:stCondLst>
                                    <p:cond delay="0"/>
                                  </p:stCondLst>
                                  <p:childTnLst>
                                    <p:set>
                                      <p:cBhvr>
                                        <p:cTn id="46" dur="1" fill="hold">
                                          <p:stCondLst>
                                            <p:cond delay="0"/>
                                          </p:stCondLst>
                                        </p:cTn>
                                        <p:tgtEl>
                                          <p:spTgt spid="133123">
                                            <p:txEl>
                                              <p:pRg st="6" end="6"/>
                                            </p:txEl>
                                          </p:spTgt>
                                        </p:tgtEl>
                                        <p:attrNameLst>
                                          <p:attrName>style.visibility</p:attrName>
                                        </p:attrNameLst>
                                      </p:cBhvr>
                                      <p:to>
                                        <p:strVal val="visible"/>
                                      </p:to>
                                    </p:set>
                                    <p:anim calcmode="lin" valueType="num">
                                      <p:cBhvr>
                                        <p:cTn id="47" dur="1000" fill="hold"/>
                                        <p:tgtEl>
                                          <p:spTgt spid="133123">
                                            <p:txEl>
                                              <p:pRg st="6" end="6"/>
                                            </p:txEl>
                                          </p:spTgt>
                                        </p:tgtEl>
                                        <p:attrNameLst>
                                          <p:attrName>ppt_w</p:attrName>
                                        </p:attrNameLst>
                                      </p:cBhvr>
                                      <p:tavLst>
                                        <p:tav tm="0">
                                          <p:val>
                                            <p:fltVal val="0"/>
                                          </p:val>
                                        </p:tav>
                                        <p:tav tm="100000">
                                          <p:val>
                                            <p:strVal val="#ppt_w"/>
                                          </p:val>
                                        </p:tav>
                                      </p:tavLst>
                                    </p:anim>
                                    <p:anim calcmode="lin" valueType="num">
                                      <p:cBhvr>
                                        <p:cTn id="48" dur="1000" fill="hold"/>
                                        <p:tgtEl>
                                          <p:spTgt spid="133123">
                                            <p:txEl>
                                              <p:pRg st="6" end="6"/>
                                            </p:txEl>
                                          </p:spTgt>
                                        </p:tgtEl>
                                        <p:attrNameLst>
                                          <p:attrName>ppt_h</p:attrName>
                                        </p:attrNameLst>
                                      </p:cBhvr>
                                      <p:tavLst>
                                        <p:tav tm="0">
                                          <p:val>
                                            <p:fltVal val="0"/>
                                          </p:val>
                                        </p:tav>
                                        <p:tav tm="100000">
                                          <p:val>
                                            <p:strVal val="#ppt_h"/>
                                          </p:val>
                                        </p:tav>
                                      </p:tavLst>
                                    </p:anim>
                                    <p:anim calcmode="lin" valueType="num">
                                      <p:cBhvr>
                                        <p:cTn id="49" dur="1000" fill="hold"/>
                                        <p:tgtEl>
                                          <p:spTgt spid="133123">
                                            <p:txEl>
                                              <p:pRg st="6" end="6"/>
                                            </p:txEl>
                                          </p:spTgt>
                                        </p:tgtEl>
                                        <p:attrNameLst>
                                          <p:attrName>ppt_x</p:attrName>
                                        </p:attrNameLst>
                                      </p:cBhvr>
                                      <p:tavLst>
                                        <p:tav tm="0" fmla="#ppt_x+(cos(-2*pi*(1-$))*-#ppt_x-sin(-2*pi*(1-$))*(1-#ppt_y))*(1-$)">
                                          <p:val>
                                            <p:fltVal val="0"/>
                                          </p:val>
                                        </p:tav>
                                        <p:tav tm="100000">
                                          <p:val>
                                            <p:fltVal val="1"/>
                                          </p:val>
                                        </p:tav>
                                      </p:tavLst>
                                    </p:anim>
                                    <p:anim calcmode="lin" valueType="num">
                                      <p:cBhvr>
                                        <p:cTn id="50" dur="1000" fill="hold"/>
                                        <p:tgtEl>
                                          <p:spTgt spid="133123">
                                            <p:txEl>
                                              <p:pRg st="6" end="6"/>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3" grpId="0" build="p"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ext Box 2"/>
          <p:cNvSpPr txBox="1">
            <a:spLocks noChangeArrowheads="1"/>
          </p:cNvSpPr>
          <p:nvPr/>
        </p:nvSpPr>
        <p:spPr bwMode="auto">
          <a:xfrm>
            <a:off x="838200" y="2590800"/>
            <a:ext cx="7696200" cy="3990975"/>
          </a:xfrm>
          <a:prstGeom prst="rect">
            <a:avLst/>
          </a:prstGeom>
          <a:noFill/>
          <a:ln w="9525">
            <a:noFill/>
            <a:miter lim="800000"/>
            <a:headEnd/>
            <a:tailEnd/>
          </a:ln>
          <a:effectLst/>
        </p:spPr>
        <p:txBody>
          <a:bodyPr>
            <a:spAutoFit/>
            <a:flatTx/>
          </a:bodyPr>
          <a:lstStyle/>
          <a:p>
            <a:pPr>
              <a:spcBef>
                <a:spcPct val="50000"/>
              </a:spcBef>
              <a:defRPr/>
            </a:pPr>
            <a:r>
              <a:rPr lang="en-US" sz="3200">
                <a:effectLst>
                  <a:outerShdw blurRad="38100" dist="38100" dir="2700000" algn="tl">
                    <a:srgbClr val="000000"/>
                  </a:outerShdw>
                </a:effectLst>
              </a:rPr>
              <a:t>“It is the continuing responsibility of the Federal Government to ensure the full use of the results of the Nation’s Federal investment in research and development.  To this end the Federal Government shall strive where appropriate to transfer federally owned or originated technology to State and Local Governments and to the private sector.”</a:t>
            </a:r>
            <a:endParaRPr lang="en-US">
              <a:solidFill>
                <a:schemeClr val="accent1"/>
              </a:solidFill>
            </a:endParaRPr>
          </a:p>
        </p:txBody>
      </p:sp>
      <p:sp>
        <p:nvSpPr>
          <p:cNvPr id="50179" name="WordArt 3"/>
          <p:cNvSpPr>
            <a:spLocks noChangeArrowheads="1" noChangeShapeType="1" noTextEdit="1"/>
          </p:cNvSpPr>
          <p:nvPr/>
        </p:nvSpPr>
        <p:spPr bwMode="auto">
          <a:xfrm>
            <a:off x="2438400" y="304800"/>
            <a:ext cx="4876800" cy="1724025"/>
          </a:xfrm>
          <a:prstGeom prst="rect">
            <a:avLst/>
          </a:prstGeom>
        </p:spPr>
        <p:txBody>
          <a:bodyPr wrap="none" fromWordArt="1">
            <a:prstTxWarp prst="textPlain">
              <a:avLst>
                <a:gd name="adj" fmla="val 50000"/>
              </a:avLst>
            </a:prstTxWarp>
          </a:bodyPr>
          <a:lstStyle/>
          <a:p>
            <a:pPr algn="ctr"/>
            <a:r>
              <a:rPr lang="en-IN" sz="9600" kern="10" spc="1921">
                <a:ln w="9525">
                  <a:noFill/>
                  <a:round/>
                  <a:headEnd/>
                  <a:tailEnd/>
                </a:ln>
                <a:gradFill rotWithShape="1">
                  <a:gsLst>
                    <a:gs pos="0">
                      <a:srgbClr val="AAAAAA"/>
                    </a:gs>
                    <a:gs pos="100000">
                      <a:srgbClr val="FFFFFF"/>
                    </a:gs>
                  </a:gsLst>
                  <a:lin ang="5400000" scaled="1"/>
                </a:gradFill>
                <a:effectLst>
                  <a:outerShdw dist="45791" dir="3378596" algn="ctr" rotWithShape="0">
                    <a:srgbClr val="4D4D4D"/>
                  </a:outerShdw>
                </a:effectLst>
                <a:latin typeface="Arial Black"/>
              </a:rPr>
              <a:t>Policy: </a:t>
            </a:r>
          </a:p>
        </p:txBody>
      </p:sp>
      <p:sp>
        <p:nvSpPr>
          <p:cNvPr id="50180" name="WordArt 4"/>
          <p:cNvSpPr>
            <a:spLocks noChangeArrowheads="1" noChangeShapeType="1" noTextEdit="1"/>
          </p:cNvSpPr>
          <p:nvPr/>
        </p:nvSpPr>
        <p:spPr bwMode="auto">
          <a:xfrm>
            <a:off x="1371600" y="2133600"/>
            <a:ext cx="6991350" cy="361950"/>
          </a:xfrm>
          <a:prstGeom prst="rect">
            <a:avLst/>
          </a:prstGeom>
        </p:spPr>
        <p:txBody>
          <a:bodyPr wrap="none" fromWordArt="1">
            <a:prstTxWarp prst="textPlain">
              <a:avLst>
                <a:gd name="adj" fmla="val 50000"/>
              </a:avLst>
            </a:prstTxWarp>
          </a:bodyPr>
          <a:lstStyle/>
          <a:p>
            <a:pPr algn="ctr"/>
            <a:r>
              <a:rPr lang="en-IN" sz="2000" kern="10">
                <a:ln w="12700">
                  <a:solidFill>
                    <a:srgbClr val="3333CC"/>
                  </a:solidFill>
                  <a:round/>
                  <a:headEnd/>
                  <a:tailEnd/>
                </a:ln>
                <a:solidFill>
                  <a:srgbClr val="B2B2B2">
                    <a:alpha val="50195"/>
                  </a:srgbClr>
                </a:solidFill>
                <a:effectLst>
                  <a:outerShdw dist="45791" dir="2021404" algn="ctr" rotWithShape="0">
                    <a:srgbClr val="9999FF"/>
                  </a:outerShdw>
                </a:effectLst>
                <a:latin typeface="Arial Black"/>
              </a:rPr>
              <a:t>15 U.S.C. § 3710 Utilization of Federal technology</a:t>
            </a:r>
          </a:p>
        </p:txBody>
      </p:sp>
    </p:spTree>
  </p:cSld>
  <p:clrMapOvr>
    <a:masterClrMapping/>
  </p:clrMapOvr>
  <p:transition>
    <p:sndAc>
      <p:stSnd>
        <p:snd r:embed="rId2" name="WHOOSH.WAV" builtIn="1"/>
      </p:stSnd>
    </p:sndAc>
  </p:transition>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noFill/>
        </p:spPr>
        <p:txBody>
          <a:bodyPr lIns="90488" tIns="44450" rIns="90488" bIns="44450" anchor="b"/>
          <a:lstStyle/>
          <a:p>
            <a:r>
              <a:rPr lang="en-US" smtClean="0"/>
              <a:t>Job Description for Researchers!</a:t>
            </a:r>
          </a:p>
        </p:txBody>
      </p:sp>
      <p:sp>
        <p:nvSpPr>
          <p:cNvPr id="103427" name="Rectangle 3"/>
          <p:cNvSpPr>
            <a:spLocks noGrp="1" noChangeArrowheads="1"/>
          </p:cNvSpPr>
          <p:nvPr>
            <p:ph type="body" sz="half" idx="2"/>
          </p:nvPr>
        </p:nvSpPr>
        <p:spPr>
          <a:xfrm>
            <a:off x="3478213" y="1593850"/>
            <a:ext cx="5483225" cy="4425950"/>
          </a:xfrm>
          <a:noFill/>
        </p:spPr>
        <p:txBody>
          <a:bodyPr lIns="90488" tIns="44450" rIns="90488" bIns="44450"/>
          <a:lstStyle/>
          <a:p>
            <a:r>
              <a:rPr lang="en-US" sz="2800" smtClean="0"/>
              <a:t>Each laboratory director shall ensure that efforts to transfer technology are considered positively in laboratory job descriptions, employee promotion policies, and evaluation of the job performance of scientists and engineers in the laboratory.</a:t>
            </a:r>
          </a:p>
        </p:txBody>
      </p:sp>
      <p:graphicFrame>
        <p:nvGraphicFramePr>
          <p:cNvPr id="4098" name="Object 4">
            <a:hlinkClick r:id="" action="ppaction://ole?verb=0"/>
          </p:cNvPr>
          <p:cNvGraphicFramePr>
            <a:graphicFrameLocks/>
          </p:cNvGraphicFramePr>
          <p:nvPr>
            <p:ph type="clipArt" sz="half" idx="1"/>
          </p:nvPr>
        </p:nvGraphicFramePr>
        <p:xfrm>
          <a:off x="0" y="2667000"/>
          <a:ext cx="3322638" cy="3124200"/>
        </p:xfrm>
        <a:graphic>
          <a:graphicData uri="http://schemas.openxmlformats.org/presentationml/2006/ole">
            <p:oleObj spid="_x0000_s4098" name="Clip" r:id="rId4" imgW="1360440" imgH="1396800" progId="MS_ClipArt_Gallery.2">
              <p:embed/>
            </p:oleObj>
          </a:graphicData>
        </a:graphic>
      </p:graphicFrame>
    </p:spTree>
  </p:cSld>
  <p:clrMapOvr>
    <a:masterClrMapping/>
  </p:clrMapOvr>
  <p:transition>
    <p:sndAc>
      <p:stSnd>
        <p:snd r:embed="rId3" name="WHOOSH.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3427">
                                            <p:txEl>
                                              <p:pRg st="0" end="0"/>
                                            </p:txEl>
                                          </p:spTgt>
                                        </p:tgtEl>
                                        <p:attrNameLst>
                                          <p:attrName>style.visibility</p:attrName>
                                        </p:attrNameLst>
                                      </p:cBhvr>
                                      <p:to>
                                        <p:strVal val="visible"/>
                                      </p:to>
                                    </p:set>
                                    <p:animEffect transition="in" filter="dissolve">
                                      <p:cBhvr>
                                        <p:cTn id="7" dur="500"/>
                                        <p:tgtEl>
                                          <p:spTgt spid="10342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7" grpId="0" build="p"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3" name="Rectangle 2"/>
          <p:cNvSpPr>
            <a:spLocks noChangeArrowheads="1"/>
          </p:cNvSpPr>
          <p:nvPr/>
        </p:nvSpPr>
        <p:spPr bwMode="auto">
          <a:xfrm>
            <a:off x="1600200" y="3429000"/>
            <a:ext cx="7010400" cy="1160463"/>
          </a:xfrm>
          <a:prstGeom prst="rect">
            <a:avLst/>
          </a:prstGeom>
          <a:noFill/>
          <a:ln w="12700">
            <a:noFill/>
            <a:miter lim="800000"/>
            <a:headEnd/>
            <a:tailEnd/>
          </a:ln>
        </p:spPr>
        <p:txBody>
          <a:bodyPr wrap="none" anchor="ctr"/>
          <a:lstStyle/>
          <a:p>
            <a:endParaRPr lang="en-IN"/>
          </a:p>
        </p:txBody>
      </p:sp>
      <p:sp>
        <p:nvSpPr>
          <p:cNvPr id="5124" name="Rectangle 3"/>
          <p:cNvSpPr>
            <a:spLocks noChangeArrowheads="1"/>
          </p:cNvSpPr>
          <p:nvPr/>
        </p:nvSpPr>
        <p:spPr bwMode="auto">
          <a:xfrm>
            <a:off x="1600200" y="1600200"/>
            <a:ext cx="7239000" cy="4968875"/>
          </a:xfrm>
          <a:prstGeom prst="rect">
            <a:avLst/>
          </a:prstGeom>
          <a:noFill/>
          <a:ln w="12700">
            <a:noFill/>
            <a:miter lim="800000"/>
            <a:headEnd/>
            <a:tailEnd/>
          </a:ln>
        </p:spPr>
        <p:txBody>
          <a:bodyPr wrap="none" anchor="ctr"/>
          <a:lstStyle/>
          <a:p>
            <a:endParaRPr lang="en-IN"/>
          </a:p>
        </p:txBody>
      </p:sp>
      <p:sp>
        <p:nvSpPr>
          <p:cNvPr id="5125" name="Rectangle 4"/>
          <p:cNvSpPr>
            <a:spLocks noGrp="1" noChangeArrowheads="1"/>
          </p:cNvSpPr>
          <p:nvPr>
            <p:ph type="title"/>
          </p:nvPr>
        </p:nvSpPr>
        <p:spPr>
          <a:xfrm>
            <a:off x="2133600" y="133350"/>
            <a:ext cx="5943600" cy="1162050"/>
          </a:xfrm>
          <a:noFill/>
        </p:spPr>
        <p:txBody>
          <a:bodyPr lIns="90488" tIns="44450" rIns="90488" bIns="44450" anchor="b"/>
          <a:lstStyle/>
          <a:p>
            <a:r>
              <a:rPr lang="en-US" sz="2800" smtClean="0">
                <a:solidFill>
                  <a:srgbClr val="00FF00"/>
                </a:solidFill>
                <a:latin typeface="Footlight MT Light" pitchFamily="18" charset="0"/>
              </a:rPr>
              <a:t>CRADA </a:t>
            </a:r>
            <a:r>
              <a:rPr lang="en-US" sz="2800" smtClean="0">
                <a:solidFill>
                  <a:schemeClr val="tx1"/>
                </a:solidFill>
                <a:latin typeface="Footlight MT Light" pitchFamily="18" charset="0"/>
              </a:rPr>
              <a:t>=</a:t>
            </a:r>
            <a:r>
              <a:rPr lang="en-US" sz="2800" smtClean="0">
                <a:solidFill>
                  <a:srgbClr val="00FF00"/>
                </a:solidFill>
                <a:latin typeface="Footlight MT Light" pitchFamily="18" charset="0"/>
              </a:rPr>
              <a:t> </a:t>
            </a:r>
            <a:r>
              <a:rPr lang="en-US" sz="2800" b="1" smtClean="0">
                <a:solidFill>
                  <a:schemeClr val="tx1"/>
                </a:solidFill>
                <a:latin typeface="Footlight MT Light" pitchFamily="18" charset="0"/>
              </a:rPr>
              <a:t>Cooperative Research and   </a:t>
            </a:r>
            <a:br>
              <a:rPr lang="en-US" sz="2800" b="1" smtClean="0">
                <a:solidFill>
                  <a:schemeClr val="tx1"/>
                </a:solidFill>
                <a:latin typeface="Footlight MT Light" pitchFamily="18" charset="0"/>
              </a:rPr>
            </a:br>
            <a:r>
              <a:rPr lang="en-US" sz="2800" b="1" smtClean="0">
                <a:solidFill>
                  <a:schemeClr val="tx1"/>
                </a:solidFill>
                <a:latin typeface="Footlight MT Light" pitchFamily="18" charset="0"/>
              </a:rPr>
              <a:t>                   Development Agreement</a:t>
            </a:r>
            <a:endParaRPr lang="en-US" sz="2800" b="1" smtClean="0">
              <a:solidFill>
                <a:schemeClr val="bg2"/>
              </a:solidFill>
              <a:latin typeface="Footlight MT Light" pitchFamily="18" charset="0"/>
            </a:endParaRPr>
          </a:p>
        </p:txBody>
      </p:sp>
      <p:sp>
        <p:nvSpPr>
          <p:cNvPr id="149509" name="Rectangle 5"/>
          <p:cNvSpPr>
            <a:spLocks noGrp="1" noChangeArrowheads="1"/>
          </p:cNvSpPr>
          <p:nvPr>
            <p:ph type="body" sz="half" idx="2"/>
          </p:nvPr>
        </p:nvSpPr>
        <p:spPr>
          <a:xfrm>
            <a:off x="1524000" y="1828800"/>
            <a:ext cx="7315200" cy="4724400"/>
          </a:xfrm>
        </p:spPr>
        <p:txBody>
          <a:bodyPr lIns="90488" tIns="44450" rIns="90488" bIns="44450"/>
          <a:lstStyle/>
          <a:p>
            <a:pPr>
              <a:buFont typeface="Monotype Sorts" pitchFamily="2" charset="2"/>
              <a:buChar char="é"/>
              <a:defRPr/>
            </a:pPr>
            <a:r>
              <a:rPr lang="en-US" sz="2000" smtClean="0">
                <a:solidFill>
                  <a:schemeClr val="tx2"/>
                </a:solidFill>
              </a:rPr>
              <a:t>FEDERAL LABRATORY </a:t>
            </a:r>
            <a:r>
              <a:rPr lang="en-US" sz="2000" smtClean="0"/>
              <a:t>... Personnel</a:t>
            </a:r>
          </a:p>
          <a:p>
            <a:pPr>
              <a:buFont typeface="Monotype Sorts" pitchFamily="2" charset="2"/>
              <a:buNone/>
              <a:defRPr/>
            </a:pPr>
            <a:r>
              <a:rPr lang="en-US" sz="2000" smtClean="0"/>
              <a:t>                                        	    	 Services</a:t>
            </a:r>
          </a:p>
          <a:p>
            <a:pPr>
              <a:buFont typeface="Monotype Sorts" pitchFamily="2" charset="2"/>
              <a:buNone/>
              <a:defRPr/>
            </a:pPr>
            <a:r>
              <a:rPr lang="en-US" sz="2000" smtClean="0"/>
              <a:t>			    		 Property</a:t>
            </a:r>
          </a:p>
          <a:p>
            <a:pPr>
              <a:buFont typeface="Monotype Sorts" pitchFamily="2" charset="2"/>
              <a:buNone/>
              <a:defRPr/>
            </a:pPr>
            <a:r>
              <a:rPr lang="en-US" sz="2000" smtClean="0"/>
              <a:t>		   	   	 	 Patent License Agreement</a:t>
            </a:r>
          </a:p>
          <a:p>
            <a:pPr>
              <a:buFont typeface="Monotype Sorts" pitchFamily="2" charset="2"/>
              <a:buChar char="é"/>
              <a:defRPr/>
            </a:pPr>
            <a:r>
              <a:rPr lang="en-US" sz="2000" smtClean="0">
                <a:solidFill>
                  <a:schemeClr val="accent2"/>
                </a:solidFill>
              </a:rPr>
              <a:t>NON-FEDERAL PARTY</a:t>
            </a:r>
            <a:r>
              <a:rPr lang="en-US" sz="2000" smtClean="0"/>
              <a:t>...  Personnel</a:t>
            </a:r>
          </a:p>
          <a:p>
            <a:pPr>
              <a:buFont typeface="Monotype Sorts" pitchFamily="2" charset="2"/>
              <a:buNone/>
              <a:defRPr/>
            </a:pPr>
            <a:r>
              <a:rPr lang="en-US" sz="2000" smtClean="0"/>
              <a:t>			     	             Services</a:t>
            </a:r>
          </a:p>
          <a:p>
            <a:pPr>
              <a:buFont typeface="Monotype Sorts" pitchFamily="2" charset="2"/>
              <a:buNone/>
              <a:defRPr/>
            </a:pPr>
            <a:r>
              <a:rPr lang="en-US" sz="2000" smtClean="0"/>
              <a:t>			   	             Property</a:t>
            </a:r>
          </a:p>
          <a:p>
            <a:pPr algn="ctr">
              <a:buFont typeface="Monotype Sorts" pitchFamily="2" charset="2"/>
              <a:buNone/>
              <a:defRPr/>
            </a:pPr>
            <a:r>
              <a:rPr lang="en-US" smtClean="0">
                <a:solidFill>
                  <a:srgbClr val="00FF00"/>
                </a:solidFill>
              </a:rPr>
              <a:t>			  	   		</a:t>
            </a:r>
            <a:r>
              <a:rPr lang="en-US" sz="4000" b="1" smtClean="0">
                <a:solidFill>
                  <a:srgbClr val="00FF00"/>
                </a:solidFill>
                <a:effectLst>
                  <a:outerShdw blurRad="38100" dist="38100" dir="2700000" algn="tl">
                    <a:srgbClr val="000000"/>
                  </a:outerShdw>
                </a:effectLst>
              </a:rPr>
              <a:t>$$$Money$$$</a:t>
            </a:r>
          </a:p>
        </p:txBody>
      </p:sp>
      <p:graphicFrame>
        <p:nvGraphicFramePr>
          <p:cNvPr id="5122" name="Object 6">
            <a:hlinkClick r:id="" action="ppaction://ole?verb=0"/>
          </p:cNvPr>
          <p:cNvGraphicFramePr>
            <a:graphicFrameLocks/>
          </p:cNvGraphicFramePr>
          <p:nvPr>
            <p:ph sz="half" idx="1"/>
          </p:nvPr>
        </p:nvGraphicFramePr>
        <p:xfrm>
          <a:off x="533400" y="3962400"/>
          <a:ext cx="3201988" cy="2832100"/>
        </p:xfrm>
        <a:graphic>
          <a:graphicData uri="http://schemas.openxmlformats.org/presentationml/2006/ole">
            <p:oleObj spid="_x0000_s5122" name="Clip" r:id="rId5" imgW="4518000" imgH="3465360" progId="MS_ClipArt_Gallery.2">
              <p:embed/>
            </p:oleObj>
          </a:graphicData>
        </a:graphic>
      </p:graphicFrame>
    </p:spTree>
  </p:cSld>
  <p:clrMapOvr>
    <a:masterClrMapping/>
  </p:clrMapOvr>
  <p:transition>
    <p:sndAc>
      <p:stSnd>
        <p:snd r:embed="rId3" name="WHOOSH.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49509">
                                            <p:txEl>
                                              <p:pRg st="0" end="0"/>
                                            </p:txEl>
                                          </p:spTgt>
                                        </p:tgtEl>
                                        <p:attrNameLst>
                                          <p:attrName>style.visibility</p:attrName>
                                        </p:attrNameLst>
                                      </p:cBhvr>
                                      <p:to>
                                        <p:strVal val="visible"/>
                                      </p:to>
                                    </p:set>
                                    <p:anim calcmode="lin" valueType="num">
                                      <p:cBhvr additive="base">
                                        <p:cTn id="7" dur="500" fill="hold"/>
                                        <p:tgtEl>
                                          <p:spTgt spid="14950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9509">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CASHREG.WAV" builtIn="1"/>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149509">
                                            <p:txEl>
                                              <p:pRg st="1" end="1"/>
                                            </p:txEl>
                                          </p:spTgt>
                                        </p:tgtEl>
                                        <p:attrNameLst>
                                          <p:attrName>style.visibility</p:attrName>
                                        </p:attrNameLst>
                                      </p:cBhvr>
                                      <p:to>
                                        <p:strVal val="visible"/>
                                      </p:to>
                                    </p:set>
                                    <p:anim calcmode="lin" valueType="num">
                                      <p:cBhvr additive="base">
                                        <p:cTn id="13" dur="500" fill="hold"/>
                                        <p:tgtEl>
                                          <p:spTgt spid="14950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9509">
                                            <p:txEl>
                                              <p:pRg st="1" end="1"/>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CASHREG.WAV" builtIn="1"/>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149509">
                                            <p:txEl>
                                              <p:pRg st="2" end="2"/>
                                            </p:txEl>
                                          </p:spTgt>
                                        </p:tgtEl>
                                        <p:attrNameLst>
                                          <p:attrName>style.visibility</p:attrName>
                                        </p:attrNameLst>
                                      </p:cBhvr>
                                      <p:to>
                                        <p:strVal val="visible"/>
                                      </p:to>
                                    </p:set>
                                    <p:anim calcmode="lin" valueType="num">
                                      <p:cBhvr additive="base">
                                        <p:cTn id="19" dur="500" fill="hold"/>
                                        <p:tgtEl>
                                          <p:spTgt spid="14950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9509">
                                            <p:txEl>
                                              <p:pRg st="2" end="2"/>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4" name="CASHREG.WAV" builtIn="1"/>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149509">
                                            <p:txEl>
                                              <p:pRg st="3" end="3"/>
                                            </p:txEl>
                                          </p:spTgt>
                                        </p:tgtEl>
                                        <p:attrNameLst>
                                          <p:attrName>style.visibility</p:attrName>
                                        </p:attrNameLst>
                                      </p:cBhvr>
                                      <p:to>
                                        <p:strVal val="visible"/>
                                      </p:to>
                                    </p:set>
                                    <p:anim calcmode="lin" valueType="num">
                                      <p:cBhvr additive="base">
                                        <p:cTn id="25" dur="500" fill="hold"/>
                                        <p:tgtEl>
                                          <p:spTgt spid="14950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9509">
                                            <p:txEl>
                                              <p:pRg st="3" end="3"/>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4" name="CASHREG.WAV" builtIn="1"/>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149509">
                                            <p:txEl>
                                              <p:pRg st="4" end="4"/>
                                            </p:txEl>
                                          </p:spTgt>
                                        </p:tgtEl>
                                        <p:attrNameLst>
                                          <p:attrName>style.visibility</p:attrName>
                                        </p:attrNameLst>
                                      </p:cBhvr>
                                      <p:to>
                                        <p:strVal val="visible"/>
                                      </p:to>
                                    </p:set>
                                    <p:anim calcmode="lin" valueType="num">
                                      <p:cBhvr additive="base">
                                        <p:cTn id="31" dur="500" fill="hold"/>
                                        <p:tgtEl>
                                          <p:spTgt spid="14950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49509">
                                            <p:txEl>
                                              <p:pRg st="4" end="4"/>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4" name="CASHREG.WAV" builtIn="1"/>
                                        </p:tgtEl>
                                      </p:cMediaNode>
                                    </p:audio>
                                  </p:subTnLst>
                                </p:cTn>
                              </p:par>
                            </p:childTnLst>
                          </p:cTn>
                        </p:par>
                      </p:childTnLst>
                    </p:cTn>
                  </p:par>
                  <p:par>
                    <p:cTn id="33" fill="hold">
                      <p:stCondLst>
                        <p:cond delay="indefinite"/>
                      </p:stCondLst>
                      <p:childTnLst>
                        <p:par>
                          <p:cTn id="34" fill="hold">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149509">
                                            <p:txEl>
                                              <p:pRg st="5" end="5"/>
                                            </p:txEl>
                                          </p:spTgt>
                                        </p:tgtEl>
                                        <p:attrNameLst>
                                          <p:attrName>style.visibility</p:attrName>
                                        </p:attrNameLst>
                                      </p:cBhvr>
                                      <p:to>
                                        <p:strVal val="visible"/>
                                      </p:to>
                                    </p:set>
                                    <p:anim calcmode="lin" valueType="num">
                                      <p:cBhvr additive="base">
                                        <p:cTn id="37" dur="500" fill="hold"/>
                                        <p:tgtEl>
                                          <p:spTgt spid="14950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49509">
                                            <p:txEl>
                                              <p:pRg st="5" end="5"/>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4" name="CASHREG.WAV" builtIn="1"/>
                                        </p:tgtEl>
                                      </p:cMediaNode>
                                    </p:audio>
                                  </p:subTnLst>
                                </p:cTn>
                              </p:par>
                            </p:childTnLst>
                          </p:cTn>
                        </p:par>
                      </p:childTnLst>
                    </p:cTn>
                  </p:par>
                  <p:par>
                    <p:cTn id="39" fill="hold">
                      <p:stCondLst>
                        <p:cond delay="indefinite"/>
                      </p:stCondLst>
                      <p:childTnLst>
                        <p:par>
                          <p:cTn id="40" fill="hold">
                            <p:stCondLst>
                              <p:cond delay="0"/>
                            </p:stCondLst>
                            <p:childTnLst>
                              <p:par>
                                <p:cTn id="41" presetID="2" presetClass="entr" presetSubtype="1" fill="hold" grpId="0" nodeType="clickEffect">
                                  <p:stCondLst>
                                    <p:cond delay="0"/>
                                  </p:stCondLst>
                                  <p:childTnLst>
                                    <p:set>
                                      <p:cBhvr>
                                        <p:cTn id="42" dur="1" fill="hold">
                                          <p:stCondLst>
                                            <p:cond delay="0"/>
                                          </p:stCondLst>
                                        </p:cTn>
                                        <p:tgtEl>
                                          <p:spTgt spid="149509">
                                            <p:txEl>
                                              <p:pRg st="6" end="6"/>
                                            </p:txEl>
                                          </p:spTgt>
                                        </p:tgtEl>
                                        <p:attrNameLst>
                                          <p:attrName>style.visibility</p:attrName>
                                        </p:attrNameLst>
                                      </p:cBhvr>
                                      <p:to>
                                        <p:strVal val="visible"/>
                                      </p:to>
                                    </p:set>
                                    <p:anim calcmode="lin" valueType="num">
                                      <p:cBhvr additive="base">
                                        <p:cTn id="43" dur="500" fill="hold"/>
                                        <p:tgtEl>
                                          <p:spTgt spid="149509">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49509">
                                            <p:txEl>
                                              <p:pRg st="6" end="6"/>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4" name="CASHREG.WAV" builtIn="1"/>
                                        </p:tgtEl>
                                      </p:cMediaNode>
                                    </p:audio>
                                  </p:subTnLst>
                                </p:cTn>
                              </p:par>
                            </p:childTnLst>
                          </p:cTn>
                        </p:par>
                      </p:childTnLst>
                    </p:cTn>
                  </p:par>
                  <p:par>
                    <p:cTn id="45" fill="hold">
                      <p:stCondLst>
                        <p:cond delay="indefinite"/>
                      </p:stCondLst>
                      <p:childTnLst>
                        <p:par>
                          <p:cTn id="46" fill="hold">
                            <p:stCondLst>
                              <p:cond delay="0"/>
                            </p:stCondLst>
                            <p:childTnLst>
                              <p:par>
                                <p:cTn id="47" presetID="2" presetClass="entr" presetSubtype="1" fill="hold" grpId="0" nodeType="clickEffect">
                                  <p:stCondLst>
                                    <p:cond delay="0"/>
                                  </p:stCondLst>
                                  <p:childTnLst>
                                    <p:set>
                                      <p:cBhvr>
                                        <p:cTn id="48" dur="1" fill="hold">
                                          <p:stCondLst>
                                            <p:cond delay="0"/>
                                          </p:stCondLst>
                                        </p:cTn>
                                        <p:tgtEl>
                                          <p:spTgt spid="149509">
                                            <p:txEl>
                                              <p:pRg st="7" end="7"/>
                                            </p:txEl>
                                          </p:spTgt>
                                        </p:tgtEl>
                                        <p:attrNameLst>
                                          <p:attrName>style.visibility</p:attrName>
                                        </p:attrNameLst>
                                      </p:cBhvr>
                                      <p:to>
                                        <p:strVal val="visible"/>
                                      </p:to>
                                    </p:set>
                                    <p:anim calcmode="lin" valueType="num">
                                      <p:cBhvr additive="base">
                                        <p:cTn id="49" dur="500" fill="hold"/>
                                        <p:tgtEl>
                                          <p:spTgt spid="149509">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49509">
                                            <p:txEl>
                                              <p:pRg st="7" end="7"/>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4" name="CASHREG.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509" grpId="0" build="p"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7" name="Rectangle 2"/>
          <p:cNvSpPr>
            <a:spLocks noChangeArrowheads="1"/>
          </p:cNvSpPr>
          <p:nvPr/>
        </p:nvSpPr>
        <p:spPr bwMode="auto">
          <a:xfrm>
            <a:off x="2058988" y="153988"/>
            <a:ext cx="7007225" cy="1001712"/>
          </a:xfrm>
          <a:prstGeom prst="rect">
            <a:avLst/>
          </a:prstGeom>
          <a:noFill/>
          <a:ln w="12700">
            <a:noFill/>
            <a:miter lim="800000"/>
            <a:headEnd/>
            <a:tailEnd/>
          </a:ln>
        </p:spPr>
        <p:txBody>
          <a:bodyPr lIns="90488" tIns="44450" rIns="90488" bIns="44450">
            <a:spAutoFit/>
          </a:bodyPr>
          <a:lstStyle/>
          <a:p>
            <a:pPr>
              <a:spcBef>
                <a:spcPct val="50000"/>
              </a:spcBef>
            </a:pPr>
            <a:endParaRPr lang="en-US" i="1">
              <a:latin typeface="Arial" charset="0"/>
            </a:endParaRPr>
          </a:p>
          <a:p>
            <a:pPr>
              <a:spcBef>
                <a:spcPct val="50000"/>
              </a:spcBef>
            </a:pPr>
            <a:r>
              <a:rPr lang="en-US" i="1">
                <a:solidFill>
                  <a:srgbClr val="00FF00"/>
                </a:solidFill>
                <a:latin typeface="Arial" charset="0"/>
              </a:rPr>
              <a:t>.</a:t>
            </a:r>
          </a:p>
        </p:txBody>
      </p:sp>
      <p:sp>
        <p:nvSpPr>
          <p:cNvPr id="166915" name="Rectangle 3"/>
          <p:cNvSpPr>
            <a:spLocks noGrp="1" noChangeArrowheads="1"/>
          </p:cNvSpPr>
          <p:nvPr>
            <p:ph type="title"/>
          </p:nvPr>
        </p:nvSpPr>
        <p:spPr>
          <a:xfrm>
            <a:off x="1295400" y="57150"/>
            <a:ext cx="7772400" cy="1162050"/>
          </a:xfrm>
        </p:spPr>
        <p:txBody>
          <a:bodyPr lIns="90488" tIns="44450" rIns="90488" bIns="44450" anchor="b"/>
          <a:lstStyle/>
          <a:p>
            <a:pPr>
              <a:defRPr/>
            </a:pPr>
            <a:r>
              <a:rPr lang="en-US" sz="4000" smtClean="0">
                <a:effectLst>
                  <a:outerShdw blurRad="38100" dist="38100" dir="2700000" algn="tl">
                    <a:srgbClr val="000000"/>
                  </a:outerShdw>
                </a:effectLst>
                <a:latin typeface="Arial" pitchFamily="34" charset="0"/>
              </a:rPr>
              <a:t>The Advantages of a CRADA</a:t>
            </a:r>
          </a:p>
        </p:txBody>
      </p:sp>
      <p:sp>
        <p:nvSpPr>
          <p:cNvPr id="166916" name="Rectangle 4"/>
          <p:cNvSpPr>
            <a:spLocks noGrp="1" noChangeArrowheads="1"/>
          </p:cNvSpPr>
          <p:nvPr>
            <p:ph type="body" idx="1"/>
          </p:nvPr>
        </p:nvSpPr>
        <p:spPr>
          <a:xfrm>
            <a:off x="1600200" y="3505200"/>
            <a:ext cx="7239000" cy="3276600"/>
          </a:xfrm>
          <a:noFill/>
        </p:spPr>
        <p:txBody>
          <a:bodyPr lIns="90488" tIns="44450" rIns="90488" bIns="44450"/>
          <a:lstStyle/>
          <a:p>
            <a:r>
              <a:rPr lang="en-US" sz="2400" smtClean="0"/>
              <a:t>Participants are able to leverage Resources: </a:t>
            </a:r>
          </a:p>
          <a:p>
            <a:pPr>
              <a:spcBef>
                <a:spcPct val="50000"/>
              </a:spcBef>
              <a:buFont typeface="Monotype Sorts" pitchFamily="2" charset="2"/>
              <a:buNone/>
            </a:pPr>
            <a:r>
              <a:rPr lang="en-US" sz="2400" smtClean="0"/>
              <a:t>		Manpower, Facilities, Funding</a:t>
            </a:r>
          </a:p>
          <a:p>
            <a:r>
              <a:rPr lang="en-US" sz="2400" smtClean="0"/>
              <a:t>Technical problems are solved more effectively 	by a team effort</a:t>
            </a:r>
          </a:p>
          <a:p>
            <a:r>
              <a:rPr lang="en-US" sz="2400" smtClean="0"/>
              <a:t>Technology base is increased in both 			organizations.</a:t>
            </a:r>
          </a:p>
          <a:p>
            <a:r>
              <a:rPr lang="en-US" sz="2400" smtClean="0"/>
              <a:t>Federal tax dollars are more effectively utilized</a:t>
            </a:r>
          </a:p>
        </p:txBody>
      </p:sp>
      <p:graphicFrame>
        <p:nvGraphicFramePr>
          <p:cNvPr id="6146" name="Object 5">
            <a:hlinkClick r:id="" action="ppaction://ole?verb=0"/>
          </p:cNvPr>
          <p:cNvGraphicFramePr>
            <a:graphicFrameLocks/>
          </p:cNvGraphicFramePr>
          <p:nvPr/>
        </p:nvGraphicFramePr>
        <p:xfrm>
          <a:off x="4119563" y="1631950"/>
          <a:ext cx="1290637" cy="1873250"/>
        </p:xfrm>
        <a:graphic>
          <a:graphicData uri="http://schemas.openxmlformats.org/presentationml/2006/ole">
            <p:oleObj spid="_x0000_s6146" name="Clip" r:id="rId4" imgW="3190680" imgH="3747960" progId="MS_ClipArt_Gallery.2">
              <p:embed/>
            </p:oleObj>
          </a:graphicData>
        </a:graphic>
      </p:graphicFrame>
    </p:spTree>
  </p:cSld>
  <p:clrMapOvr>
    <a:masterClrMapping/>
  </p:clrMapOvr>
  <p:transition>
    <p:sndAc>
      <p:stSnd>
        <p:snd r:embed="rId3" name="WHOOSH.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6916">
                                            <p:txEl>
                                              <p:pRg st="0" end="0"/>
                                            </p:txEl>
                                          </p:spTgt>
                                        </p:tgtEl>
                                        <p:attrNameLst>
                                          <p:attrName>style.visibility</p:attrName>
                                        </p:attrNameLst>
                                      </p:cBhvr>
                                      <p:to>
                                        <p:strVal val="visible"/>
                                      </p:to>
                                    </p:set>
                                    <p:animEffect transition="in" filter="dissolve">
                                      <p:cBhvr>
                                        <p:cTn id="7" dur="500"/>
                                        <p:tgtEl>
                                          <p:spTgt spid="166916">
                                            <p:txEl>
                                              <p:pRg st="0" end="0"/>
                                            </p:txEl>
                                          </p:spTgt>
                                        </p:tgtEl>
                                      </p:cBhvr>
                                    </p:animEffect>
                                  </p:childTnLst>
                                  <p:subTnLst>
                                    <p:animClr clrSpc="rgb" dir="cw">
                                      <p:cBhvr override="childStyle">
                                        <p:cTn dur="1" fill="hold" display="0" masterRel="nextClick" afterEffect="1"/>
                                        <p:tgtEl>
                                          <p:spTgt spid="166916">
                                            <p:txEl>
                                              <p:pRg st="0" end="0"/>
                                            </p:txEl>
                                          </p:spTgt>
                                        </p:tgtEl>
                                        <p:attrNameLst>
                                          <p:attrName>ppt_c</p:attrName>
                                        </p:attrNameLst>
                                      </p:cBhvr>
                                      <p:to>
                                        <a:schemeClr val="folHlink"/>
                                      </p:to>
                                    </p:animClr>
                                  </p:sub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66916">
                                            <p:txEl>
                                              <p:pRg st="1" end="1"/>
                                            </p:txEl>
                                          </p:spTgt>
                                        </p:tgtEl>
                                        <p:attrNameLst>
                                          <p:attrName>style.visibility</p:attrName>
                                        </p:attrNameLst>
                                      </p:cBhvr>
                                      <p:to>
                                        <p:strVal val="visible"/>
                                      </p:to>
                                    </p:set>
                                    <p:animEffect transition="in" filter="dissolve">
                                      <p:cBhvr>
                                        <p:cTn id="12" dur="500"/>
                                        <p:tgtEl>
                                          <p:spTgt spid="166916">
                                            <p:txEl>
                                              <p:pRg st="1" end="1"/>
                                            </p:txEl>
                                          </p:spTgt>
                                        </p:tgtEl>
                                      </p:cBhvr>
                                    </p:animEffect>
                                  </p:childTnLst>
                                  <p:subTnLst>
                                    <p:animClr clrSpc="rgb" dir="cw">
                                      <p:cBhvr override="childStyle">
                                        <p:cTn dur="1" fill="hold" display="0" masterRel="nextClick" afterEffect="1"/>
                                        <p:tgtEl>
                                          <p:spTgt spid="166916">
                                            <p:txEl>
                                              <p:pRg st="1" end="1"/>
                                            </p:txEl>
                                          </p:spTgt>
                                        </p:tgtEl>
                                        <p:attrNameLst>
                                          <p:attrName>ppt_c</p:attrName>
                                        </p:attrNameLst>
                                      </p:cBhvr>
                                      <p:to>
                                        <a:schemeClr val="folHlink"/>
                                      </p:to>
                                    </p:animClr>
                                  </p:sub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66916">
                                            <p:txEl>
                                              <p:pRg st="2" end="2"/>
                                            </p:txEl>
                                          </p:spTgt>
                                        </p:tgtEl>
                                        <p:attrNameLst>
                                          <p:attrName>style.visibility</p:attrName>
                                        </p:attrNameLst>
                                      </p:cBhvr>
                                      <p:to>
                                        <p:strVal val="visible"/>
                                      </p:to>
                                    </p:set>
                                    <p:animEffect transition="in" filter="dissolve">
                                      <p:cBhvr>
                                        <p:cTn id="17" dur="500"/>
                                        <p:tgtEl>
                                          <p:spTgt spid="166916">
                                            <p:txEl>
                                              <p:pRg st="2" end="2"/>
                                            </p:txEl>
                                          </p:spTgt>
                                        </p:tgtEl>
                                      </p:cBhvr>
                                    </p:animEffect>
                                  </p:childTnLst>
                                  <p:subTnLst>
                                    <p:animClr clrSpc="rgb" dir="cw">
                                      <p:cBhvr override="childStyle">
                                        <p:cTn dur="1" fill="hold" display="0" masterRel="nextClick" afterEffect="1"/>
                                        <p:tgtEl>
                                          <p:spTgt spid="166916">
                                            <p:txEl>
                                              <p:pRg st="2" end="2"/>
                                            </p:txEl>
                                          </p:spTgt>
                                        </p:tgtEl>
                                        <p:attrNameLst>
                                          <p:attrName>ppt_c</p:attrName>
                                        </p:attrNameLst>
                                      </p:cBhvr>
                                      <p:to>
                                        <a:schemeClr val="folHlink"/>
                                      </p:to>
                                    </p:animClr>
                                  </p:sub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66916">
                                            <p:txEl>
                                              <p:pRg st="3" end="3"/>
                                            </p:txEl>
                                          </p:spTgt>
                                        </p:tgtEl>
                                        <p:attrNameLst>
                                          <p:attrName>style.visibility</p:attrName>
                                        </p:attrNameLst>
                                      </p:cBhvr>
                                      <p:to>
                                        <p:strVal val="visible"/>
                                      </p:to>
                                    </p:set>
                                    <p:animEffect transition="in" filter="dissolve">
                                      <p:cBhvr>
                                        <p:cTn id="22" dur="500"/>
                                        <p:tgtEl>
                                          <p:spTgt spid="166916">
                                            <p:txEl>
                                              <p:pRg st="3" end="3"/>
                                            </p:txEl>
                                          </p:spTgt>
                                        </p:tgtEl>
                                      </p:cBhvr>
                                    </p:animEffect>
                                  </p:childTnLst>
                                  <p:subTnLst>
                                    <p:animClr clrSpc="rgb" dir="cw">
                                      <p:cBhvr override="childStyle">
                                        <p:cTn dur="1" fill="hold" display="0" masterRel="nextClick" afterEffect="1"/>
                                        <p:tgtEl>
                                          <p:spTgt spid="166916">
                                            <p:txEl>
                                              <p:pRg st="3" end="3"/>
                                            </p:txEl>
                                          </p:spTgt>
                                        </p:tgtEl>
                                        <p:attrNameLst>
                                          <p:attrName>ppt_c</p:attrName>
                                        </p:attrNameLst>
                                      </p:cBhvr>
                                      <p:to>
                                        <a:schemeClr val="folHlink"/>
                                      </p:to>
                                    </p:animClr>
                                  </p:sub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66916">
                                            <p:txEl>
                                              <p:pRg st="4" end="4"/>
                                            </p:txEl>
                                          </p:spTgt>
                                        </p:tgtEl>
                                        <p:attrNameLst>
                                          <p:attrName>style.visibility</p:attrName>
                                        </p:attrNameLst>
                                      </p:cBhvr>
                                      <p:to>
                                        <p:strVal val="visible"/>
                                      </p:to>
                                    </p:set>
                                    <p:animEffect transition="in" filter="dissolve">
                                      <p:cBhvr>
                                        <p:cTn id="27" dur="500"/>
                                        <p:tgtEl>
                                          <p:spTgt spid="166916">
                                            <p:txEl>
                                              <p:pRg st="4" end="4"/>
                                            </p:txEl>
                                          </p:spTgt>
                                        </p:tgtEl>
                                      </p:cBhvr>
                                    </p:animEffect>
                                  </p:childTnLst>
                                  <p:subTnLst>
                                    <p:animClr clrSpc="rgb" dir="cw">
                                      <p:cBhvr override="childStyle">
                                        <p:cTn dur="1" fill="hold" display="0" masterRel="nextClick" afterEffect="1"/>
                                        <p:tgtEl>
                                          <p:spTgt spid="166916">
                                            <p:txEl>
                                              <p:pRg st="4" end="4"/>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916" grpId="0" build="p"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p:nvPr>
        </p:nvSpPr>
        <p:spPr>
          <a:ln w="9525">
            <a:headEnd/>
            <a:tailEnd/>
          </a:ln>
        </p:spPr>
        <p:txBody>
          <a:bodyPr/>
          <a:lstStyle/>
          <a:p>
            <a:r>
              <a:rPr lang="en-US" smtClean="0"/>
              <a:t>Benefits to the Government Researcher</a:t>
            </a:r>
          </a:p>
        </p:txBody>
      </p:sp>
      <p:sp>
        <p:nvSpPr>
          <p:cNvPr id="328707" name="Rectangle 3"/>
          <p:cNvSpPr>
            <a:spLocks noGrp="1" noChangeArrowheads="1"/>
          </p:cNvSpPr>
          <p:nvPr>
            <p:ph type="subTitle" idx="1"/>
          </p:nvPr>
        </p:nvSpPr>
        <p:spPr>
          <a:effectLst>
            <a:outerShdw dist="35921" dir="2700000" algn="ctr" rotWithShape="0">
              <a:schemeClr val="bg2"/>
            </a:outerShdw>
          </a:effectLst>
        </p:spPr>
        <p:txBody>
          <a:bodyPr/>
          <a:lstStyle/>
          <a:p>
            <a:pPr>
              <a:defRPr/>
            </a:pPr>
            <a:r>
              <a:rPr lang="en-US" sz="8000" smtClean="0"/>
              <a:t>15 USC 3710c</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ext Box 2"/>
          <p:cNvSpPr txBox="1">
            <a:spLocks noChangeArrowheads="1"/>
          </p:cNvSpPr>
          <p:nvPr/>
        </p:nvSpPr>
        <p:spPr bwMode="auto">
          <a:xfrm>
            <a:off x="228600" y="1295400"/>
            <a:ext cx="8915400" cy="5226050"/>
          </a:xfrm>
          <a:prstGeom prst="rect">
            <a:avLst/>
          </a:prstGeom>
          <a:noFill/>
          <a:ln w="9525">
            <a:noFill/>
            <a:miter lim="800000"/>
            <a:headEnd/>
            <a:tailEnd/>
          </a:ln>
        </p:spPr>
        <p:txBody>
          <a:bodyPr>
            <a:spAutoFit/>
          </a:bodyPr>
          <a:lstStyle/>
          <a:p>
            <a:r>
              <a:rPr lang="en-US" sz="1600">
                <a:solidFill>
                  <a:schemeClr val="tx2"/>
                </a:solidFill>
                <a:latin typeface="AvantGarde Md BT" pitchFamily="34" charset="0"/>
              </a:rPr>
              <a:t>(iii) The agency or laboratory shall retain the royalties and other payments received from an invention until the agency or laboratory makes payments to employees of a laboratory under clause (i) or (ii).</a:t>
            </a:r>
          </a:p>
          <a:p>
            <a:pPr>
              <a:buFontTx/>
              <a:buChar char="•"/>
            </a:pPr>
            <a:r>
              <a:rPr lang="en-US" sz="1600">
                <a:solidFill>
                  <a:schemeClr val="tx2"/>
                </a:solidFill>
                <a:latin typeface="AvantGarde Md BT" pitchFamily="34" charset="0"/>
              </a:rPr>
              <a:t>(B) The balance of the royalties or other payments shall be transferred by the agency to its laboratories, with the majority share of the royalties or other payments from any invention going to the laboratory where the invention occurred. The royalties or other payments so transferred to any laboratory may be used or obligated by that laboratory during the fiscal year in which they are received or during the succeeding fiscal year­­</a:t>
            </a:r>
          </a:p>
          <a:p>
            <a:pPr lvl="1">
              <a:buFontTx/>
              <a:buChar char="•"/>
            </a:pPr>
            <a:r>
              <a:rPr lang="en-US" sz="1600">
                <a:solidFill>
                  <a:schemeClr val="tx2"/>
                </a:solidFill>
                <a:latin typeface="AvantGarde Md BT" pitchFamily="34" charset="0"/>
              </a:rPr>
              <a:t>(i) to reward scientific, engineering, and technical employees of the laboratory, including developers of sensitive or classified technology, regardless of whether the technology has commercial applications;</a:t>
            </a:r>
          </a:p>
          <a:p>
            <a:pPr lvl="1">
              <a:buFontTx/>
              <a:buChar char="•"/>
            </a:pPr>
            <a:r>
              <a:rPr lang="en-US" sz="1600">
                <a:solidFill>
                  <a:schemeClr val="tx2"/>
                </a:solidFill>
                <a:latin typeface="AvantGarde Md BT" pitchFamily="34" charset="0"/>
              </a:rPr>
              <a:t>(ii) to further scientific exchange among the laboratories of the agency;</a:t>
            </a:r>
          </a:p>
          <a:p>
            <a:pPr lvl="1">
              <a:buFontTx/>
              <a:buChar char="•"/>
            </a:pPr>
            <a:r>
              <a:rPr lang="en-US" sz="1600">
                <a:solidFill>
                  <a:schemeClr val="tx2"/>
                </a:solidFill>
                <a:latin typeface="AvantGarde Md BT" pitchFamily="34" charset="0"/>
              </a:rPr>
              <a:t>(iii) for education and training of employees consistent with the research and development missions and objectives of the agency or laboratory, and for other activities that increase the potential for transfer of the technology of the laboratories of the agency;</a:t>
            </a:r>
          </a:p>
          <a:p>
            <a:pPr lvl="1">
              <a:buFontTx/>
              <a:buChar char="•"/>
            </a:pPr>
            <a:r>
              <a:rPr lang="en-US" sz="1600">
                <a:solidFill>
                  <a:schemeClr val="tx2"/>
                </a:solidFill>
                <a:latin typeface="AvantGarde Md BT" pitchFamily="34" charset="0"/>
              </a:rPr>
              <a:t>(iv) for payment of expenses incidental to the administration and licensing of intellectual property by the agency or laboratory with respect to inventions made at that laboratory, including the fees or other costs for the services of other agencies, persons, or organizations for intellectual property management and licensing services; or</a:t>
            </a:r>
          </a:p>
          <a:p>
            <a:pPr lvl="1"/>
            <a:r>
              <a:rPr lang="en-US" sz="1600">
                <a:solidFill>
                  <a:schemeClr val="tx2"/>
                </a:solidFill>
                <a:latin typeface="AvantGarde Md BT" pitchFamily="34" charset="0"/>
              </a:rPr>
              <a:t>(v) for scientific research and development consistent with the research and development missions and objectives of the laboratory.</a:t>
            </a:r>
          </a:p>
        </p:txBody>
      </p:sp>
      <p:sp>
        <p:nvSpPr>
          <p:cNvPr id="52227" name="WordArt 3"/>
          <p:cNvSpPr>
            <a:spLocks noChangeArrowheads="1" noChangeShapeType="1" noTextEdit="1"/>
          </p:cNvSpPr>
          <p:nvPr/>
        </p:nvSpPr>
        <p:spPr bwMode="auto">
          <a:xfrm>
            <a:off x="304800" y="228600"/>
            <a:ext cx="8353425" cy="495300"/>
          </a:xfrm>
          <a:prstGeom prst="rect">
            <a:avLst/>
          </a:prstGeom>
        </p:spPr>
        <p:txBody>
          <a:bodyPr wrap="none" fromWordArt="1">
            <a:prstTxWarp prst="textPlain">
              <a:avLst>
                <a:gd name="adj" fmla="val 50000"/>
              </a:avLst>
            </a:prstTxWarp>
          </a:bodyPr>
          <a:lstStyle/>
          <a:p>
            <a:pPr algn="ctr"/>
            <a:r>
              <a:rPr lang="en-IN" sz="2800" kern="10" spc="560">
                <a:ln w="9525">
                  <a:noFill/>
                  <a:round/>
                  <a:headEnd/>
                  <a:tailEnd/>
                </a:ln>
                <a:gradFill rotWithShape="1">
                  <a:gsLst>
                    <a:gs pos="0">
                      <a:srgbClr val="AAAAAA"/>
                    </a:gs>
                    <a:gs pos="100000">
                      <a:srgbClr val="FFFFFF"/>
                    </a:gs>
                  </a:gsLst>
                  <a:lin ang="5400000" scaled="1"/>
                </a:gradFill>
                <a:effectLst>
                  <a:outerShdw dist="45791" dir="3378596" algn="ctr" rotWithShape="0">
                    <a:srgbClr val="4D4D4D"/>
                  </a:outerShdw>
                </a:effectLst>
                <a:latin typeface="Arial Black"/>
              </a:rPr>
              <a:t>Why do Government Employees want this? </a:t>
            </a:r>
          </a:p>
        </p:txBody>
      </p:sp>
      <p:sp>
        <p:nvSpPr>
          <p:cNvPr id="52228" name="WordArt 4"/>
          <p:cNvSpPr>
            <a:spLocks noChangeArrowheads="1" noChangeShapeType="1" noTextEdit="1"/>
          </p:cNvSpPr>
          <p:nvPr/>
        </p:nvSpPr>
        <p:spPr bwMode="auto">
          <a:xfrm>
            <a:off x="914400" y="990600"/>
            <a:ext cx="6991350" cy="361950"/>
          </a:xfrm>
          <a:prstGeom prst="rect">
            <a:avLst/>
          </a:prstGeom>
        </p:spPr>
        <p:txBody>
          <a:bodyPr wrap="none" fromWordArt="1">
            <a:prstTxWarp prst="textPlain">
              <a:avLst>
                <a:gd name="adj" fmla="val 50000"/>
              </a:avLst>
            </a:prstTxWarp>
          </a:bodyPr>
          <a:lstStyle/>
          <a:p>
            <a:pPr algn="ctr"/>
            <a:r>
              <a:rPr lang="en-IN" sz="2000" kern="10">
                <a:ln w="12700">
                  <a:solidFill>
                    <a:srgbClr val="3333CC"/>
                  </a:solidFill>
                  <a:round/>
                  <a:headEnd/>
                  <a:tailEnd/>
                </a:ln>
                <a:solidFill>
                  <a:srgbClr val="B2B2B2">
                    <a:alpha val="50195"/>
                  </a:srgbClr>
                </a:solidFill>
                <a:effectLst>
                  <a:outerShdw dist="45791" dir="2021404" algn="ctr" rotWithShape="0">
                    <a:srgbClr val="9999FF"/>
                  </a:outerShdw>
                </a:effectLst>
                <a:latin typeface="Arial Black"/>
              </a:rPr>
              <a:t>15 U.S.C. § 3710c Distribution of royalties received by Federal agencies</a:t>
            </a:r>
          </a:p>
        </p:txBody>
      </p:sp>
    </p:spTree>
  </p:cSld>
  <p:clrMapOvr>
    <a:masterClrMapping/>
  </p:clrMapOvr>
  <p:transition>
    <p:sndAc>
      <p:stSnd>
        <p:snd r:embed="rId2" name="WHOOSH.WAV" builtIn="1"/>
      </p:stSnd>
    </p:sndAc>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WordArt 2"/>
          <p:cNvSpPr>
            <a:spLocks noChangeArrowheads="1" noChangeShapeType="1" noTextEdit="1"/>
          </p:cNvSpPr>
          <p:nvPr/>
        </p:nvSpPr>
        <p:spPr bwMode="auto">
          <a:xfrm>
            <a:off x="1066800" y="381000"/>
            <a:ext cx="7004050" cy="504825"/>
          </a:xfrm>
          <a:prstGeom prst="rect">
            <a:avLst/>
          </a:prstGeom>
        </p:spPr>
        <p:txBody>
          <a:bodyPr wrap="none" fromWordArt="1">
            <a:prstTxWarp prst="textPlain">
              <a:avLst>
                <a:gd name="adj" fmla="val 47389"/>
              </a:avLst>
            </a:prstTxWarp>
          </a:bodyPr>
          <a:lstStyle/>
          <a:p>
            <a:pPr algn="ctr"/>
            <a:r>
              <a:rPr lang="en-IN" sz="3200" b="1" kern="10">
                <a:ln w="19050">
                  <a:solidFill>
                    <a:srgbClr val="99CCFF"/>
                  </a:solidFill>
                  <a:round/>
                  <a:headEnd/>
                  <a:tailEnd/>
                </a:ln>
                <a:solidFill>
                  <a:srgbClr val="0066CC"/>
                </a:solidFill>
                <a:effectLst>
                  <a:outerShdw dist="35921" dir="2700000" algn="ctr" rotWithShape="0">
                    <a:srgbClr val="990000"/>
                  </a:outerShdw>
                </a:effectLst>
                <a:latin typeface="Impact"/>
              </a:rPr>
              <a:t>Why is the Government Involved in this?</a:t>
            </a:r>
          </a:p>
        </p:txBody>
      </p:sp>
      <p:sp>
        <p:nvSpPr>
          <p:cNvPr id="296963" name="Text Box 3"/>
          <p:cNvSpPr txBox="1">
            <a:spLocks noChangeArrowheads="1"/>
          </p:cNvSpPr>
          <p:nvPr/>
        </p:nvSpPr>
        <p:spPr bwMode="auto">
          <a:xfrm>
            <a:off x="685800" y="3505200"/>
            <a:ext cx="7010400" cy="457200"/>
          </a:xfrm>
          <a:prstGeom prst="rect">
            <a:avLst/>
          </a:prstGeom>
          <a:noFill/>
          <a:ln w="9525">
            <a:noFill/>
            <a:miter lim="800000"/>
            <a:headEnd/>
            <a:tailEnd/>
          </a:ln>
        </p:spPr>
        <p:txBody>
          <a:bodyPr>
            <a:spAutoFit/>
          </a:bodyPr>
          <a:lstStyle/>
          <a:p>
            <a:pPr>
              <a:spcBef>
                <a:spcPct val="50000"/>
              </a:spcBef>
            </a:pPr>
            <a:endParaRPr lang="en-US"/>
          </a:p>
        </p:txBody>
      </p:sp>
      <p:sp>
        <p:nvSpPr>
          <p:cNvPr id="7173" name="Text Box 4"/>
          <p:cNvSpPr txBox="1">
            <a:spLocks noChangeArrowheads="1"/>
          </p:cNvSpPr>
          <p:nvPr/>
        </p:nvSpPr>
        <p:spPr bwMode="auto">
          <a:xfrm>
            <a:off x="685800" y="1066800"/>
            <a:ext cx="7848600" cy="1370013"/>
          </a:xfrm>
          <a:prstGeom prst="rect">
            <a:avLst/>
          </a:prstGeom>
          <a:noFill/>
          <a:ln w="9525">
            <a:noFill/>
            <a:miter lim="800000"/>
            <a:headEnd/>
            <a:tailEnd/>
          </a:ln>
        </p:spPr>
        <p:txBody>
          <a:bodyPr>
            <a:spAutoFit/>
          </a:bodyPr>
          <a:lstStyle/>
          <a:p>
            <a:pPr>
              <a:spcBef>
                <a:spcPct val="50000"/>
              </a:spcBef>
            </a:pPr>
            <a:r>
              <a:rPr lang="en-US"/>
              <a:t>Government Research Money is becoming increasingly scarce.</a:t>
            </a:r>
          </a:p>
          <a:p>
            <a:pPr>
              <a:spcBef>
                <a:spcPct val="50000"/>
              </a:spcBef>
            </a:pPr>
            <a:r>
              <a:rPr lang="en-US"/>
              <a:t>The Old Way won’t work anymore!</a:t>
            </a:r>
          </a:p>
        </p:txBody>
      </p:sp>
      <p:graphicFrame>
        <p:nvGraphicFramePr>
          <p:cNvPr id="7170" name="Object 5"/>
          <p:cNvGraphicFramePr>
            <a:graphicFrameLocks/>
          </p:cNvGraphicFramePr>
          <p:nvPr/>
        </p:nvGraphicFramePr>
        <p:xfrm>
          <a:off x="1447800" y="2590800"/>
          <a:ext cx="4114800" cy="4267200"/>
        </p:xfrm>
        <a:graphic>
          <a:graphicData uri="http://schemas.openxmlformats.org/presentationml/2006/ole">
            <p:oleObj spid="_x0000_s7170" name="Photo Editor Photo" r:id="rId4" imgW="1523810" imgH="2048161" progId="MSPhotoEd.3">
              <p:embed/>
            </p:oleObj>
          </a:graphicData>
        </a:graphic>
      </p:graphicFrame>
      <p:sp>
        <p:nvSpPr>
          <p:cNvPr id="296966" name="AutoShape 6"/>
          <p:cNvSpPr>
            <a:spLocks noChangeArrowheads="1"/>
          </p:cNvSpPr>
          <p:nvPr/>
        </p:nvSpPr>
        <p:spPr bwMode="auto">
          <a:xfrm>
            <a:off x="4876800" y="2209800"/>
            <a:ext cx="3733800" cy="3581400"/>
          </a:xfrm>
          <a:prstGeom prst="cloudCallout">
            <a:avLst>
              <a:gd name="adj1" fmla="val -85671"/>
              <a:gd name="adj2" fmla="val 15468"/>
            </a:avLst>
          </a:prstGeom>
          <a:solidFill>
            <a:srgbClr val="FFFFFF"/>
          </a:solidFill>
          <a:ln w="9525">
            <a:solidFill>
              <a:srgbClr val="000000"/>
            </a:solidFill>
            <a:round/>
            <a:headEnd/>
            <a:tailEnd/>
          </a:ln>
        </p:spPr>
        <p:txBody>
          <a:bodyPr/>
          <a:lstStyle/>
          <a:p>
            <a:pPr algn="ctr">
              <a:defRPr/>
            </a:pPr>
            <a:r>
              <a:rPr lang="en-US" sz="2800" b="1">
                <a:solidFill>
                  <a:schemeClr val="bg2"/>
                </a:solidFill>
                <a:effectLst>
                  <a:outerShdw blurRad="38100" dist="38100" dir="2700000" algn="tl">
                    <a:srgbClr val="C0C0C0"/>
                  </a:outerShdw>
                </a:effectLst>
              </a:rPr>
              <a:t>Formulate Hypothesis, Accumulate Data, Do Extensive Testing!</a:t>
            </a:r>
            <a:endParaRPr lang="en-US" sz="1000"/>
          </a:p>
        </p:txBody>
      </p:sp>
      <p:sp>
        <p:nvSpPr>
          <p:cNvPr id="296967" name="WordArt 7" descr="White marble"/>
          <p:cNvSpPr>
            <a:spLocks noChangeArrowheads="1" noChangeShapeType="1"/>
          </p:cNvSpPr>
          <p:nvPr/>
        </p:nvSpPr>
        <p:spPr bwMode="auto">
          <a:xfrm rot="-44899">
            <a:off x="1600200" y="3048000"/>
            <a:ext cx="3276600" cy="609600"/>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pPr algn="ctr"/>
            <a:r>
              <a:rPr lang="en-IN" sz="3600" kern="10">
                <a:ln w="9525">
                  <a:round/>
                  <a:headEnd/>
                  <a:tailEnd/>
                </a:ln>
                <a:blipFill dpi="0" rotWithShape="0">
                  <a:blip r:embed="rId5"/>
                  <a:srcRect/>
                  <a:tile tx="0" ty="0" sx="100000" sy="100000" flip="none" algn="tl"/>
                </a:blipFill>
                <a:latin typeface="Arial Black"/>
              </a:rPr>
              <a:t>The old way...</a:t>
            </a:r>
          </a:p>
        </p:txBody>
      </p:sp>
    </p:spTree>
  </p:cSld>
  <p:clrMapOvr>
    <a:masterClrMapping/>
  </p:clrMapOvr>
  <p:transition>
    <p:sndAc>
      <p:stSnd>
        <p:snd r:embed="rId3" name="WHOOSH.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296963"/>
                                        </p:tgtEl>
                                        <p:attrNameLst>
                                          <p:attrName>style.visibility</p:attrName>
                                        </p:attrNameLst>
                                      </p:cBhvr>
                                      <p:to>
                                        <p:strVal val="visible"/>
                                      </p:to>
                                    </p:set>
                                    <p:anim calcmode="lin" valueType="num">
                                      <p:cBhvr additive="base">
                                        <p:cTn id="7" dur="500" fill="hold"/>
                                        <p:tgtEl>
                                          <p:spTgt spid="296963"/>
                                        </p:tgtEl>
                                        <p:attrNameLst>
                                          <p:attrName>ppt_x</p:attrName>
                                        </p:attrNameLst>
                                      </p:cBhvr>
                                      <p:tavLst>
                                        <p:tav tm="0">
                                          <p:val>
                                            <p:strVal val="0-#ppt_w/2"/>
                                          </p:val>
                                        </p:tav>
                                        <p:tav tm="100000">
                                          <p:val>
                                            <p:strVal val="#ppt_x"/>
                                          </p:val>
                                        </p:tav>
                                      </p:tavLst>
                                    </p:anim>
                                    <p:anim calcmode="lin" valueType="num">
                                      <p:cBhvr additive="base">
                                        <p:cTn id="8" dur="500" fill="hold"/>
                                        <p:tgtEl>
                                          <p:spTgt spid="29696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36" fill="hold" grpId="0" nodeType="clickEffect">
                                  <p:stCondLst>
                                    <p:cond delay="0"/>
                                  </p:stCondLst>
                                  <p:childTnLst>
                                    <p:set>
                                      <p:cBhvr>
                                        <p:cTn id="12" dur="1" fill="hold">
                                          <p:stCondLst>
                                            <p:cond delay="0"/>
                                          </p:stCondLst>
                                        </p:cTn>
                                        <p:tgtEl>
                                          <p:spTgt spid="296967"/>
                                        </p:tgtEl>
                                        <p:attrNameLst>
                                          <p:attrName>style.visibility</p:attrName>
                                        </p:attrNameLst>
                                      </p:cBhvr>
                                      <p:to>
                                        <p:strVal val="visible"/>
                                      </p:to>
                                    </p:set>
                                    <p:anim calcmode="lin" valueType="num">
                                      <p:cBhvr>
                                        <p:cTn id="13" dur="500" fill="hold"/>
                                        <p:tgtEl>
                                          <p:spTgt spid="296967"/>
                                        </p:tgtEl>
                                        <p:attrNameLst>
                                          <p:attrName>ppt_w</p:attrName>
                                        </p:attrNameLst>
                                      </p:cBhvr>
                                      <p:tavLst>
                                        <p:tav tm="0">
                                          <p:val>
                                            <p:strVal val="(6*min(max(#ppt_w*#ppt_h,.3),1)-7.4)/-.7*#ppt_w"/>
                                          </p:val>
                                        </p:tav>
                                        <p:tav tm="100000">
                                          <p:val>
                                            <p:strVal val="#ppt_w"/>
                                          </p:val>
                                        </p:tav>
                                      </p:tavLst>
                                    </p:anim>
                                    <p:anim calcmode="lin" valueType="num">
                                      <p:cBhvr>
                                        <p:cTn id="14" dur="500" fill="hold"/>
                                        <p:tgtEl>
                                          <p:spTgt spid="296967"/>
                                        </p:tgtEl>
                                        <p:attrNameLst>
                                          <p:attrName>ppt_h</p:attrName>
                                        </p:attrNameLst>
                                      </p:cBhvr>
                                      <p:tavLst>
                                        <p:tav tm="0">
                                          <p:val>
                                            <p:strVal val="(6*min(max(#ppt_w*#ppt_h,.3),1)-7.4)/-.7*#ppt_h"/>
                                          </p:val>
                                        </p:tav>
                                        <p:tav tm="100000">
                                          <p:val>
                                            <p:strVal val="#ppt_h"/>
                                          </p:val>
                                        </p:tav>
                                      </p:tavLst>
                                    </p:anim>
                                    <p:anim calcmode="lin" valueType="num">
                                      <p:cBhvr>
                                        <p:cTn id="15" dur="500" fill="hold"/>
                                        <p:tgtEl>
                                          <p:spTgt spid="296967"/>
                                        </p:tgtEl>
                                        <p:attrNameLst>
                                          <p:attrName>ppt_x</p:attrName>
                                        </p:attrNameLst>
                                      </p:cBhvr>
                                      <p:tavLst>
                                        <p:tav tm="0">
                                          <p:val>
                                            <p:fltVal val="0.5"/>
                                          </p:val>
                                        </p:tav>
                                        <p:tav tm="100000">
                                          <p:val>
                                            <p:strVal val="#ppt_x"/>
                                          </p:val>
                                        </p:tav>
                                      </p:tavLst>
                                    </p:anim>
                                    <p:anim calcmode="lin" valueType="num">
                                      <p:cBhvr>
                                        <p:cTn id="16" dur="500" fill="hold"/>
                                        <p:tgtEl>
                                          <p:spTgt spid="296967"/>
                                        </p:tgtEl>
                                        <p:attrNameLst>
                                          <p:attrName>ppt_y</p:attrName>
                                        </p:attrNameLst>
                                      </p:cBhvr>
                                      <p:tavLst>
                                        <p:tav tm="0">
                                          <p:val>
                                            <p:strVal val="1+(6*min(max(#ppt_w*#ppt_h,.3),1)-7.4)/-.7*#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63" grpId="0" autoUpdateAnimBg="0"/>
      <p:bldP spid="296967"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95" name="Group 2"/>
          <p:cNvGrpSpPr>
            <a:grpSpLocks/>
          </p:cNvGrpSpPr>
          <p:nvPr/>
        </p:nvGrpSpPr>
        <p:grpSpPr bwMode="auto">
          <a:xfrm>
            <a:off x="2378075" y="2743200"/>
            <a:ext cx="6080125" cy="4114800"/>
            <a:chOff x="1498" y="1728"/>
            <a:chExt cx="3830" cy="2592"/>
          </a:xfrm>
        </p:grpSpPr>
        <p:graphicFrame>
          <p:nvGraphicFramePr>
            <p:cNvPr id="8194" name="Object 3"/>
            <p:cNvGraphicFramePr>
              <a:graphicFrameLocks noChangeAspect="1"/>
            </p:cNvGraphicFramePr>
            <p:nvPr/>
          </p:nvGraphicFramePr>
          <p:xfrm>
            <a:off x="1498" y="1958"/>
            <a:ext cx="2534" cy="2362"/>
          </p:xfrm>
          <a:graphic>
            <a:graphicData uri="http://schemas.openxmlformats.org/presentationml/2006/ole">
              <p:oleObj spid="_x0000_s8194" name="Photo Editor Photo" r:id="rId3" imgW="1504762" imgH="2104762" progId="MSPhotoEd.3">
                <p:embed/>
              </p:oleObj>
            </a:graphicData>
          </a:graphic>
        </p:graphicFrame>
        <p:sp>
          <p:nvSpPr>
            <p:cNvPr id="295940" name="AutoShape 4"/>
            <p:cNvSpPr>
              <a:spLocks noChangeArrowheads="1"/>
            </p:cNvSpPr>
            <p:nvPr/>
          </p:nvSpPr>
          <p:spPr bwMode="auto">
            <a:xfrm>
              <a:off x="2976" y="1728"/>
              <a:ext cx="2352" cy="1152"/>
            </a:xfrm>
            <a:prstGeom prst="cloudCallout">
              <a:avLst>
                <a:gd name="adj1" fmla="val -56634"/>
                <a:gd name="adj2" fmla="val 66148"/>
              </a:avLst>
            </a:prstGeom>
            <a:solidFill>
              <a:srgbClr val="FFFFFF"/>
            </a:solidFill>
            <a:ln w="9525">
              <a:solidFill>
                <a:srgbClr val="000000"/>
              </a:solidFill>
              <a:round/>
              <a:headEnd/>
              <a:tailEnd/>
            </a:ln>
          </p:spPr>
          <p:txBody>
            <a:bodyPr/>
            <a:lstStyle/>
            <a:p>
              <a:pPr algn="ctr">
                <a:defRPr/>
              </a:pPr>
              <a:r>
                <a:rPr lang="en-US" sz="2000" b="1">
                  <a:solidFill>
                    <a:schemeClr val="bg2"/>
                  </a:solidFill>
                  <a:effectLst>
                    <a:outerShdw blurRad="38100" dist="38100" dir="2700000" algn="tl">
                      <a:srgbClr val="C0C0C0"/>
                    </a:outerShdw>
                  </a:effectLst>
                </a:rPr>
                <a:t>Formulate a hypothesis,</a:t>
              </a:r>
            </a:p>
            <a:p>
              <a:pPr algn="ctr">
                <a:defRPr/>
              </a:pPr>
              <a:r>
                <a:rPr lang="en-US" sz="2000" b="1">
                  <a:solidFill>
                    <a:schemeClr val="bg2"/>
                  </a:solidFill>
                  <a:effectLst>
                    <a:outerShdw blurRad="38100" dist="38100" dir="2700000" algn="tl">
                      <a:srgbClr val="C0C0C0"/>
                    </a:outerShdw>
                  </a:effectLst>
                </a:rPr>
                <a:t>Patent it.</a:t>
              </a:r>
            </a:p>
            <a:p>
              <a:pPr algn="ctr">
                <a:defRPr/>
              </a:pPr>
              <a:r>
                <a:rPr lang="en-US" sz="2000" b="1">
                  <a:solidFill>
                    <a:schemeClr val="bg2"/>
                  </a:solidFill>
                  <a:effectLst>
                    <a:outerShdw blurRad="38100" dist="38100" dir="2700000" algn="tl">
                      <a:srgbClr val="C0C0C0"/>
                    </a:outerShdw>
                  </a:effectLst>
                </a:rPr>
                <a:t>Raise $17 million!</a:t>
              </a:r>
              <a:endParaRPr lang="en-US" sz="1000">
                <a:solidFill>
                  <a:schemeClr val="bg2"/>
                </a:solidFill>
              </a:endParaRPr>
            </a:p>
          </p:txBody>
        </p:sp>
      </p:grpSp>
      <p:sp>
        <p:nvSpPr>
          <p:cNvPr id="8196" name="WordArt 5"/>
          <p:cNvSpPr>
            <a:spLocks noChangeArrowheads="1" noChangeShapeType="1" noTextEdit="1"/>
          </p:cNvSpPr>
          <p:nvPr/>
        </p:nvSpPr>
        <p:spPr bwMode="auto">
          <a:xfrm>
            <a:off x="1447800" y="304800"/>
            <a:ext cx="6019800" cy="2362200"/>
          </a:xfrm>
          <a:prstGeom prst="rect">
            <a:avLst/>
          </a:prstGeom>
        </p:spPr>
        <p:txBody>
          <a:bodyPr wrap="none" fromWordArt="1">
            <a:prstTxWarp prst="textWave1">
              <a:avLst>
                <a:gd name="adj1" fmla="val 13005"/>
                <a:gd name="adj2" fmla="val 0"/>
              </a:avLst>
            </a:prstTxWarp>
          </a:bodyPr>
          <a:lstStyle/>
          <a:p>
            <a:pPr algn="ctr"/>
            <a:r>
              <a:rPr lang="en-IN" sz="3600" kern="10">
                <a:ln w="9525">
                  <a:noFill/>
                  <a:round/>
                  <a:headEnd/>
                  <a:tailEnd/>
                </a:ln>
                <a:gradFill rotWithShape="1">
                  <a:gsLst>
                    <a:gs pos="0">
                      <a:srgbClr val="9999FF"/>
                    </a:gs>
                    <a:gs pos="100000">
                      <a:srgbClr val="009999"/>
                    </a:gs>
                  </a:gsLst>
                  <a:lin ang="5400000" scaled="1"/>
                </a:gradFill>
                <a:effectLst>
                  <a:outerShdw dist="53882" dir="2700000" algn="ctr" rotWithShape="0">
                    <a:srgbClr val="C0C0C0"/>
                  </a:outerShdw>
                </a:effectLst>
                <a:latin typeface="Times New Roman"/>
                <a:cs typeface="Times New Roman"/>
              </a:rPr>
              <a:t>The NEW Way!</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smtClean="0"/>
              <a:t>Types of IP a General Practice Attorney is Likely to Encounter</a:t>
            </a:r>
          </a:p>
        </p:txBody>
      </p:sp>
      <p:sp>
        <p:nvSpPr>
          <p:cNvPr id="15363" name="Rectangle 3"/>
          <p:cNvSpPr>
            <a:spLocks noGrp="1" noChangeArrowheads="1"/>
          </p:cNvSpPr>
          <p:nvPr>
            <p:ph type="body" idx="1"/>
          </p:nvPr>
        </p:nvSpPr>
        <p:spPr>
          <a:xfrm>
            <a:off x="1038225" y="1600200"/>
            <a:ext cx="8105775" cy="4425950"/>
          </a:xfrm>
        </p:spPr>
        <p:txBody>
          <a:bodyPr/>
          <a:lstStyle/>
          <a:p>
            <a:pPr>
              <a:lnSpc>
                <a:spcPct val="120000"/>
              </a:lnSpc>
            </a:pPr>
            <a:r>
              <a:rPr lang="en-US" smtClean="0"/>
              <a:t>Variants of Trade Secrets</a:t>
            </a:r>
          </a:p>
          <a:p>
            <a:pPr lvl="1">
              <a:lnSpc>
                <a:spcPct val="120000"/>
              </a:lnSpc>
            </a:pPr>
            <a:r>
              <a:rPr lang="en-US" smtClean="0"/>
              <a:t>Limited rights in technical data</a:t>
            </a:r>
          </a:p>
          <a:p>
            <a:pPr lvl="1">
              <a:lnSpc>
                <a:spcPct val="120000"/>
              </a:lnSpc>
            </a:pPr>
            <a:r>
              <a:rPr lang="en-US" smtClean="0"/>
              <a:t>Restricted rights in computer software</a:t>
            </a:r>
          </a:p>
          <a:p>
            <a:pPr lvl="1">
              <a:lnSpc>
                <a:spcPct val="120000"/>
              </a:lnSpc>
            </a:pPr>
            <a:r>
              <a:rPr lang="en-US" smtClean="0"/>
              <a:t>Government purpose rights</a:t>
            </a:r>
          </a:p>
          <a:p>
            <a:pPr lvl="1">
              <a:lnSpc>
                <a:spcPct val="120000"/>
              </a:lnSpc>
            </a:pPr>
            <a:r>
              <a:rPr lang="en-US" smtClean="0"/>
              <a:t>special license rights</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ctrTitle"/>
          </p:nvPr>
        </p:nvSpPr>
        <p:spPr>
          <a:ln w="9525">
            <a:headEnd/>
            <a:tailEnd/>
          </a:ln>
        </p:spPr>
        <p:txBody>
          <a:bodyPr/>
          <a:lstStyle/>
          <a:p>
            <a:r>
              <a:rPr lang="en-US" smtClean="0"/>
              <a:t>And the Lab Was Not Short of Research Money Anymore</a:t>
            </a:r>
          </a:p>
        </p:txBody>
      </p:sp>
      <p:sp>
        <p:nvSpPr>
          <p:cNvPr id="53251" name="Rectangle 3"/>
          <p:cNvSpPr>
            <a:spLocks noGrp="1" noChangeArrowheads="1"/>
          </p:cNvSpPr>
          <p:nvPr>
            <p:ph type="subTitle" idx="1"/>
          </p:nvPr>
        </p:nvSpPr>
        <p:spPr>
          <a:ln w="9525">
            <a:headEnd/>
            <a:tailEnd/>
          </a:ln>
        </p:spPr>
        <p:txBody>
          <a:bodyPr/>
          <a:lstStyle/>
          <a:p>
            <a:r>
              <a:rPr lang="en-US" smtClean="0"/>
              <a:t>A Fairy Tale</a:t>
            </a:r>
          </a:p>
          <a:p>
            <a:r>
              <a:rPr lang="en-US" smtClean="0"/>
              <a:t>The end</a:t>
            </a:r>
          </a:p>
          <a:p>
            <a:r>
              <a:rPr lang="en-US" smtClean="0"/>
              <a:t>OGC 2000</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mtClean="0"/>
              <a:t>Types of Patents</a:t>
            </a:r>
          </a:p>
        </p:txBody>
      </p:sp>
      <p:sp>
        <p:nvSpPr>
          <p:cNvPr id="16387" name="Rectangle 3"/>
          <p:cNvSpPr>
            <a:spLocks noGrp="1" noChangeArrowheads="1"/>
          </p:cNvSpPr>
          <p:nvPr>
            <p:ph type="body" idx="1"/>
          </p:nvPr>
        </p:nvSpPr>
        <p:spPr/>
        <p:txBody>
          <a:bodyPr/>
          <a:lstStyle/>
          <a:p>
            <a:r>
              <a:rPr lang="en-US" smtClean="0"/>
              <a:t>Utility</a:t>
            </a:r>
          </a:p>
          <a:p>
            <a:endParaRPr lang="en-US" smtClean="0"/>
          </a:p>
          <a:p>
            <a:pPr lvl="2"/>
            <a:r>
              <a:rPr lang="en-US" sz="3200" smtClean="0"/>
              <a:t>Plant</a:t>
            </a:r>
          </a:p>
          <a:p>
            <a:endParaRPr lang="en-US" smtClean="0"/>
          </a:p>
          <a:p>
            <a:pPr lvl="4"/>
            <a:r>
              <a:rPr lang="en-US" sz="3200" smtClean="0"/>
              <a:t>Design</a:t>
            </a:r>
            <a:endParaRPr lang="en-US"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smtClean="0"/>
              <a:t>Utility Patent</a:t>
            </a:r>
          </a:p>
        </p:txBody>
      </p:sp>
      <p:sp>
        <p:nvSpPr>
          <p:cNvPr id="10243" name="Rectangle 3"/>
          <p:cNvSpPr>
            <a:spLocks noGrp="1" noChangeArrowheads="1"/>
          </p:cNvSpPr>
          <p:nvPr>
            <p:ph type="body" idx="1"/>
          </p:nvPr>
        </p:nvSpPr>
        <p:spPr/>
        <p:txBody>
          <a:bodyPr/>
          <a:lstStyle/>
          <a:p>
            <a:r>
              <a:rPr lang="en-US" sz="3600" smtClean="0"/>
              <a:t>Whoever invents or discovers any new and useful process, machine, manufacture, or composition of matter, or any new and useful improvement thereof, may obtain a patent therefor, subject to the conditions and requirements of this title. (35 U.S.C. § 101)</a:t>
            </a:r>
            <a:r>
              <a:rPr lang="en-US"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10242"/>
                                        </p:tgtEl>
                                        <p:attrNameLst>
                                          <p:attrName>style.visibility</p:attrName>
                                        </p:attrNameLst>
                                      </p:cBhvr>
                                      <p:to>
                                        <p:strVal val="visible"/>
                                      </p:to>
                                    </p:set>
                                    <p:anim calcmode="lin" valueType="num">
                                      <p:cBhvr additive="base">
                                        <p:cTn id="7" dur="500" fill="hold"/>
                                        <p:tgtEl>
                                          <p:spTgt spid="10242"/>
                                        </p:tgtEl>
                                        <p:attrNameLst>
                                          <p:attrName>ppt_x</p:attrName>
                                        </p:attrNameLst>
                                      </p:cBhvr>
                                      <p:tavLst>
                                        <p:tav tm="0">
                                          <p:val>
                                            <p:strVal val="#ppt_x"/>
                                          </p:val>
                                        </p:tav>
                                        <p:tav tm="100000">
                                          <p:val>
                                            <p:strVal val="#ppt_x"/>
                                          </p:val>
                                        </p:tav>
                                      </p:tavLst>
                                    </p:anim>
                                    <p:anim calcmode="lin" valueType="num">
                                      <p:cBhvr additive="base">
                                        <p:cTn id="8" dur="500" fill="hold"/>
                                        <p:tgtEl>
                                          <p:spTgt spid="1024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1" fill="hold" grpId="0" nodeType="clickEffect">
                                  <p:stCondLst>
                                    <p:cond delay="0"/>
                                  </p:stCondLst>
                                  <p:childTnLst>
                                    <p:set>
                                      <p:cBhvr>
                                        <p:cTn id="12" dur="1" fill="hold">
                                          <p:stCondLst>
                                            <p:cond delay="0"/>
                                          </p:stCondLst>
                                        </p:cTn>
                                        <p:tgtEl>
                                          <p:spTgt spid="10243">
                                            <p:txEl>
                                              <p:pRg st="0" end="0"/>
                                            </p:txEl>
                                          </p:spTgt>
                                        </p:tgtEl>
                                        <p:attrNameLst>
                                          <p:attrName>style.visibility</p:attrName>
                                        </p:attrNameLst>
                                      </p:cBhvr>
                                      <p:to>
                                        <p:strVal val="visible"/>
                                      </p:to>
                                    </p:set>
                                    <p:animEffect transition="in" filter="wipe(up)">
                                      <p:cBhvr>
                                        <p:cTn id="13" dur="500"/>
                                        <p:tgtEl>
                                          <p:spTgt spid="10243">
                                            <p:txEl>
                                              <p:pRg st="0" end="0"/>
                                            </p:txEl>
                                          </p:spTgt>
                                        </p:tgtEl>
                                      </p:cBhvr>
                                    </p:animEffect>
                                  </p:childTnLst>
                                  <p:subTnLst>
                                    <p:audio>
                                      <p:cMediaNode>
                                        <p:cTn display="0" masterRel="sameClick">
                                          <p:stCondLst>
                                            <p:cond evt="begin" delay="0">
                                              <p:tn val="11"/>
                                            </p:cond>
                                          </p:stCondLst>
                                          <p:endCondLst>
                                            <p:cond evt="onStopAudio" delay="0">
                                              <p:tgtEl>
                                                <p:sldTgt/>
                                              </p:tgtEl>
                                            </p:cond>
                                          </p:endCondLst>
                                        </p:cTn>
                                        <p:tgtEl>
                                          <p:sndTgt r:embed="rId2" name="type.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autoUpdateAnimBg="0"/>
      <p:bldP spid="10243"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mtClean="0"/>
              <a:t>Plant Patents</a:t>
            </a:r>
          </a:p>
        </p:txBody>
      </p:sp>
      <p:sp>
        <p:nvSpPr>
          <p:cNvPr id="18435" name="Rectangle 3"/>
          <p:cNvSpPr>
            <a:spLocks noGrp="1" noChangeArrowheads="1"/>
          </p:cNvSpPr>
          <p:nvPr>
            <p:ph type="body" idx="1"/>
          </p:nvPr>
        </p:nvSpPr>
        <p:spPr/>
        <p:txBody>
          <a:bodyPr/>
          <a:lstStyle/>
          <a:p>
            <a:r>
              <a:rPr lang="en-US" smtClean="0"/>
              <a:t>Whoever invents or discovers and asexually reproduces any distinct and new variety of plant, including cultivated spores, mutants, hybrids, and newly found seedlings, other than a tuber propagated plant or a plant found in an uncultivated state. . . (35 U.S.C. § 161)</a:t>
            </a:r>
          </a:p>
          <a:p>
            <a:pPr lvl="1"/>
            <a:r>
              <a:rPr lang="en-US" smtClean="0"/>
              <a:t>No bacteria or similar single-cell organisms need apply!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smtClean="0"/>
              <a:t>Design Patents</a:t>
            </a:r>
          </a:p>
        </p:txBody>
      </p:sp>
      <p:sp>
        <p:nvSpPr>
          <p:cNvPr id="19459" name="Rectangle 3"/>
          <p:cNvSpPr>
            <a:spLocks noGrp="1" noChangeArrowheads="1"/>
          </p:cNvSpPr>
          <p:nvPr>
            <p:ph type="body" idx="1"/>
          </p:nvPr>
        </p:nvSpPr>
        <p:spPr/>
        <p:txBody>
          <a:bodyPr/>
          <a:lstStyle/>
          <a:p>
            <a:r>
              <a:rPr lang="en-US" sz="3600" smtClean="0"/>
              <a:t>Whoever invents any new, original, and ornamental design for an article of manufacture may obtain a patent.</a:t>
            </a:r>
            <a:r>
              <a:rPr lang="en-US" smtClean="0"/>
              <a:t>  (35 U.S.C. § 171)</a:t>
            </a:r>
          </a:p>
        </p:txBody>
      </p:sp>
    </p:spTree>
  </p:cSld>
  <p:clrMapOvr>
    <a:masterClrMapping/>
  </p:clrMapOvr>
</p:sld>
</file>

<file path=ppt/theme/theme1.xml><?xml version="1.0" encoding="utf-8"?>
<a:theme xmlns:a="http://schemas.openxmlformats.org/drawingml/2006/main" name="Arrows">
  <a:themeElements>
    <a:clrScheme name="Arrows 4">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fontScheme name="Arrow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rrows 1">
        <a:dk1>
          <a:srgbClr val="000000"/>
        </a:dk1>
        <a:lt1>
          <a:srgbClr val="FFFFCC"/>
        </a:lt1>
        <a:dk2>
          <a:srgbClr val="CC6600"/>
        </a:dk2>
        <a:lt2>
          <a:srgbClr val="FFFFCC"/>
        </a:lt2>
        <a:accent1>
          <a:srgbClr val="3399FF"/>
        </a:accent1>
        <a:accent2>
          <a:srgbClr val="99FFCC"/>
        </a:accent2>
        <a:accent3>
          <a:srgbClr val="E2B8AA"/>
        </a:accent3>
        <a:accent4>
          <a:srgbClr val="DADAAE"/>
        </a:accent4>
        <a:accent5>
          <a:srgbClr val="ADCAFF"/>
        </a:accent5>
        <a:accent6>
          <a:srgbClr val="8AE7B9"/>
        </a:accent6>
        <a:hlink>
          <a:srgbClr val="CC00CC"/>
        </a:hlink>
        <a:folHlink>
          <a:srgbClr val="B2B2B2"/>
        </a:folHlink>
      </a:clrScheme>
      <a:clrMap bg1="dk2" tx1="lt1" bg2="dk1" tx2="lt2" accent1="accent1" accent2="accent2" accent3="accent3" accent4="accent4" accent5="accent5" accent6="accent6" hlink="hlink" folHlink="folHlink"/>
    </a:extraClrScheme>
    <a:extraClrScheme>
      <a:clrScheme name="Arrows 2">
        <a:dk1>
          <a:srgbClr val="000000"/>
        </a:dk1>
        <a:lt1>
          <a:srgbClr val="99FFCC"/>
        </a:lt1>
        <a:dk2>
          <a:srgbClr val="000000"/>
        </a:dk2>
        <a:lt2>
          <a:srgbClr val="003300"/>
        </a:lt2>
        <a:accent1>
          <a:srgbClr val="CBCBCB"/>
        </a:accent1>
        <a:accent2>
          <a:srgbClr val="0066FF"/>
        </a:accent2>
        <a:accent3>
          <a:srgbClr val="CAFFE2"/>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rrows 3">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rrows 4">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rrows 5">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rrows 6">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rrow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Arrows 8">
        <a:dk1>
          <a:srgbClr val="000000"/>
        </a:dk1>
        <a:lt1>
          <a:srgbClr val="FFFFCC"/>
        </a:lt1>
        <a:dk2>
          <a:srgbClr val="000000"/>
        </a:dk2>
        <a:lt2>
          <a:srgbClr val="808000"/>
        </a:lt2>
        <a:accent1>
          <a:srgbClr val="339933"/>
        </a:accent1>
        <a:accent2>
          <a:srgbClr val="800000"/>
        </a:accent2>
        <a:accent3>
          <a:srgbClr val="FFFFE2"/>
        </a:accent3>
        <a:accent4>
          <a:srgbClr val="000000"/>
        </a:accent4>
        <a:accent5>
          <a:srgbClr val="ADCAAD"/>
        </a:accent5>
        <a:accent6>
          <a:srgbClr val="730000"/>
        </a:accent6>
        <a:hlink>
          <a:srgbClr val="0099FF"/>
        </a:hlink>
        <a:folHlink>
          <a:srgbClr val="FFCC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\\SERVER3\OFFICE97\Template\New Templates\Arrows.pot</Template>
  <TotalTime>1297</TotalTime>
  <Words>1708</Words>
  <Application>Microsoft PowerPoint</Application>
  <PresentationFormat>On-screen Show (4:3)</PresentationFormat>
  <Paragraphs>218</Paragraphs>
  <Slides>50</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50</vt:i4>
      </vt:variant>
    </vt:vector>
  </HeadingPairs>
  <TitlesOfParts>
    <vt:vector size="59" baseType="lpstr">
      <vt:lpstr>Times New Roman</vt:lpstr>
      <vt:lpstr>Arial</vt:lpstr>
      <vt:lpstr>Monotype Sorts</vt:lpstr>
      <vt:lpstr>Century Schoolbook</vt:lpstr>
      <vt:lpstr>Footlight MT Light</vt:lpstr>
      <vt:lpstr>AvantGarde Md BT</vt:lpstr>
      <vt:lpstr>Arrows</vt:lpstr>
      <vt:lpstr>Microsoft Clip Gallery</vt:lpstr>
      <vt:lpstr>Microsoft Photo Editor 3.0 Photo</vt:lpstr>
      <vt:lpstr>The Basics of Intellectual Property Law</vt:lpstr>
      <vt:lpstr>If you don’t see a problem with this question, you need this class!</vt:lpstr>
      <vt:lpstr>Types of Intellectual Property</vt:lpstr>
      <vt:lpstr>How to Acquire Rights</vt:lpstr>
      <vt:lpstr>Types of IP a General Practice Attorney is Likely to Encounter</vt:lpstr>
      <vt:lpstr>Types of Patents</vt:lpstr>
      <vt:lpstr>Utility Patent</vt:lpstr>
      <vt:lpstr>Plant Patents</vt:lpstr>
      <vt:lpstr>Design Patents</vt:lpstr>
      <vt:lpstr>What Is A Patent?</vt:lpstr>
      <vt:lpstr>Life &amp; Duration</vt:lpstr>
      <vt:lpstr>INVENTION PATENTABLE IF........</vt:lpstr>
      <vt:lpstr>SUBJECT MATTER PATENTABLE</vt:lpstr>
      <vt:lpstr>Pop Quiz</vt:lpstr>
      <vt:lpstr>Questions?</vt:lpstr>
      <vt:lpstr>What Does a Patent look Like?</vt:lpstr>
      <vt:lpstr>Slide 17</vt:lpstr>
      <vt:lpstr>Slide 18</vt:lpstr>
      <vt:lpstr>Foreign Rights</vt:lpstr>
      <vt:lpstr>How do we make use of Patents the command accumulates?</vt:lpstr>
      <vt:lpstr>Slide 21</vt:lpstr>
      <vt:lpstr>What is a License?</vt:lpstr>
      <vt:lpstr>37 C. F. R.  PART 404 LICENSING OF GOVERNMENT OWNED INVENTIONS</vt:lpstr>
      <vt:lpstr>Other forms of IP!</vt:lpstr>
      <vt:lpstr>Marks</vt:lpstr>
      <vt:lpstr>Acquiring Trademark Rights</vt:lpstr>
      <vt:lpstr>Can the United States Government Own a Trade/Service Mark?</vt:lpstr>
      <vt:lpstr>Can the United States be sued for Trade/Service Mark Infringement?</vt:lpstr>
      <vt:lpstr>Other forms of IP</vt:lpstr>
      <vt:lpstr>Copyrights</vt:lpstr>
      <vt:lpstr>Original</vt:lpstr>
      <vt:lpstr>Fixed in a Tangible Medium</vt:lpstr>
      <vt:lpstr>Duration</vt:lpstr>
      <vt:lpstr>Ownership</vt:lpstr>
      <vt:lpstr>Ownership cont..</vt:lpstr>
      <vt:lpstr>Government Copyright</vt:lpstr>
      <vt:lpstr>Fair Use</vt:lpstr>
      <vt:lpstr>Teaching Pop Quiz</vt:lpstr>
      <vt:lpstr>Using IP to Benefit the Lab</vt:lpstr>
      <vt:lpstr>Technology Innovation Legislation</vt:lpstr>
      <vt:lpstr>Technology Innovation (Cont.)</vt:lpstr>
      <vt:lpstr>Slide 42</vt:lpstr>
      <vt:lpstr>Job Description for Researchers!</vt:lpstr>
      <vt:lpstr>CRADA = Cooperative Research and                       Development Agreement</vt:lpstr>
      <vt:lpstr>The Advantages of a CRADA</vt:lpstr>
      <vt:lpstr>Benefits to the Government Researcher</vt:lpstr>
      <vt:lpstr>Slide 47</vt:lpstr>
      <vt:lpstr>Slide 48</vt:lpstr>
      <vt:lpstr>Slide 49</vt:lpstr>
      <vt:lpstr>And the Lab Was Not Short of Research Money Anymore</vt:lpstr>
    </vt:vector>
  </TitlesOfParts>
  <Company>ONR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Basics of Intellectual Property Law</dc:title>
  <dc:creator>A. David SPEVACK</dc:creator>
  <cp:lastModifiedBy>Arnav</cp:lastModifiedBy>
  <cp:revision>20</cp:revision>
  <dcterms:created xsi:type="dcterms:W3CDTF">2000-03-28T14:16:59Z</dcterms:created>
  <dcterms:modified xsi:type="dcterms:W3CDTF">2017-01-18T17:49:51Z</dcterms:modified>
</cp:coreProperties>
</file>